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4895" r:id="rId2"/>
    <p:sldMasterId id="2147484907" r:id="rId3"/>
    <p:sldMasterId id="2147484914" r:id="rId4"/>
  </p:sldMasterIdLst>
  <p:notesMasterIdLst>
    <p:notesMasterId r:id="rId30"/>
  </p:notesMasterIdLst>
  <p:handoutMasterIdLst>
    <p:handoutMasterId r:id="rId31"/>
  </p:handoutMasterIdLst>
  <p:sldIdLst>
    <p:sldId id="319" r:id="rId5"/>
    <p:sldId id="408" r:id="rId6"/>
    <p:sldId id="446" r:id="rId7"/>
    <p:sldId id="445" r:id="rId8"/>
    <p:sldId id="447" r:id="rId9"/>
    <p:sldId id="449" r:id="rId10"/>
    <p:sldId id="450" r:id="rId11"/>
    <p:sldId id="466" r:id="rId12"/>
    <p:sldId id="467" r:id="rId13"/>
    <p:sldId id="462" r:id="rId14"/>
    <p:sldId id="452" r:id="rId15"/>
    <p:sldId id="414" r:id="rId16"/>
    <p:sldId id="460" r:id="rId17"/>
    <p:sldId id="463" r:id="rId18"/>
    <p:sldId id="464" r:id="rId19"/>
    <p:sldId id="432" r:id="rId20"/>
    <p:sldId id="459" r:id="rId21"/>
    <p:sldId id="465" r:id="rId22"/>
    <p:sldId id="413" r:id="rId23"/>
    <p:sldId id="454" r:id="rId24"/>
    <p:sldId id="457" r:id="rId25"/>
    <p:sldId id="455" r:id="rId26"/>
    <p:sldId id="468" r:id="rId27"/>
    <p:sldId id="469" r:id="rId28"/>
    <p:sldId id="320" r:id="rId2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40A"/>
    <a:srgbClr val="000000"/>
    <a:srgbClr val="3891A7"/>
    <a:srgbClr val="BFD1E7"/>
    <a:srgbClr val="4070AA"/>
    <a:srgbClr val="4F81BD"/>
    <a:srgbClr val="4376B3"/>
    <a:srgbClr val="A8B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4" autoAdjust="0"/>
    <p:restoredTop sz="99806" autoAdjust="0"/>
  </p:normalViewPr>
  <p:slideViewPr>
    <p:cSldViewPr>
      <p:cViewPr varScale="1">
        <p:scale>
          <a:sx n="71" d="100"/>
          <a:sy n="71" d="100"/>
        </p:scale>
        <p:origin x="11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676" y="-96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hwin.lalchandani\AppData\Local\Microsoft\Windows\Temporary%20Internet%20Files\Content.Outlook\8XMYWQ6I\IP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hwin.lalchandani\AppData\Local\Microsoft\Windows\Temporary%20Internet%20Files\Content.Outlook\8XMYWQ6I\IP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4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No. of Issues (2013 till November 2015)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'IPO Graph'!$A$16</c:f>
              <c:strCache>
                <c:ptCount val="1"/>
                <c:pt idx="0">
                  <c:v>No. of Issue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'IPO Graph'!$B$15:$D$15</c:f>
              <c:strCache>
                <c:ptCount val="3"/>
                <c:pt idx="0">
                  <c:v> Debt-IPOs</c:v>
                </c:pt>
                <c:pt idx="1">
                  <c:v>Equity-IPOs</c:v>
                </c:pt>
                <c:pt idx="2">
                  <c:v>Total IPOs</c:v>
                </c:pt>
              </c:strCache>
            </c:strRef>
          </c:cat>
          <c:val>
            <c:numRef>
              <c:f>'IPO Graph'!$B$16:$D$16</c:f>
              <c:numCache>
                <c:formatCode>General</c:formatCode>
                <c:ptCount val="3"/>
                <c:pt idx="0">
                  <c:v>56</c:v>
                </c:pt>
                <c:pt idx="1">
                  <c:v>115</c:v>
                </c:pt>
                <c:pt idx="2">
                  <c:v>171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821760"/>
        <c:axId val="184277504"/>
      </c:barChart>
      <c:catAx>
        <c:axId val="18282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277504"/>
        <c:crosses val="autoZero"/>
        <c:auto val="1"/>
        <c:lblAlgn val="ctr"/>
        <c:lblOffset val="100"/>
        <c:noMultiLvlLbl val="0"/>
      </c:catAx>
      <c:valAx>
        <c:axId val="184277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/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821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Amount Raised </a:t>
            </a:r>
            <a:r>
              <a:rPr lang="en-US" dirty="0" smtClean="0"/>
              <a:t>(</a:t>
            </a:r>
            <a:r>
              <a:rPr lang="en-US" dirty="0"/>
              <a:t>2013 till November 2015</a:t>
            </a:r>
            <a:r>
              <a:rPr lang="en-US" dirty="0" smtClean="0"/>
              <a:t>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'IPO Graph'!$A$19</c:f>
              <c:strCache>
                <c:ptCount val="1"/>
                <c:pt idx="0">
                  <c:v>Amount ( crore)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'IPO Graph'!$B$18:$D$18</c:f>
              <c:strCache>
                <c:ptCount val="3"/>
                <c:pt idx="0">
                  <c:v> Debt-IPOs</c:v>
                </c:pt>
                <c:pt idx="1">
                  <c:v>Equity-IPOs</c:v>
                </c:pt>
                <c:pt idx="2">
                  <c:v>Total IPOs</c:v>
                </c:pt>
              </c:strCache>
            </c:strRef>
          </c:cat>
          <c:val>
            <c:numRef>
              <c:f>'IPO Graph'!$B$19:$D$19</c:f>
              <c:numCache>
                <c:formatCode>#,##0</c:formatCode>
                <c:ptCount val="3"/>
                <c:pt idx="0">
                  <c:v>62352.7</c:v>
                </c:pt>
                <c:pt idx="1">
                  <c:v>17393.599999999999</c:v>
                </c:pt>
                <c:pt idx="2">
                  <c:v>78511.3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4262064"/>
        <c:axId val="184419752"/>
      </c:barChart>
      <c:catAx>
        <c:axId val="18426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419752"/>
        <c:crosses val="autoZero"/>
        <c:auto val="1"/>
        <c:lblAlgn val="ctr"/>
        <c:lblOffset val="100"/>
        <c:noMultiLvlLbl val="0"/>
      </c:catAx>
      <c:valAx>
        <c:axId val="184419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/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Amount(Crore)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262064"/>
        <c:crosses val="autoZero"/>
        <c:crossBetween val="between"/>
        <c:majorUnit val="25000"/>
        <c:minorUnit val="5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Sheet2!$A$5</c:f>
              <c:strCache>
                <c:ptCount val="1"/>
                <c:pt idx="0">
                  <c:v>OFS Bid Share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Sheet2!$B$4:$C$4</c:f>
              <c:strCache>
                <c:ptCount val="2"/>
                <c:pt idx="0">
                  <c:v>BSE</c:v>
                </c:pt>
                <c:pt idx="1">
                  <c:v>NSE</c:v>
                </c:pt>
              </c:strCache>
            </c:strRef>
          </c:cat>
          <c:val>
            <c:numRef>
              <c:f>Sheet2!$B$5:$C$5</c:f>
              <c:numCache>
                <c:formatCode>0%</c:formatCode>
                <c:ptCount val="2"/>
                <c:pt idx="0">
                  <c:v>0.79</c:v>
                </c:pt>
                <c:pt idx="1">
                  <c:v>0.21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091616"/>
        <c:axId val="185092400"/>
      </c:barChart>
      <c:catAx>
        <c:axId val="18509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092400"/>
        <c:crosses val="autoZero"/>
        <c:auto val="1"/>
        <c:lblAlgn val="ctr"/>
        <c:lblOffset val="100"/>
        <c:noMultiLvlLbl val="0"/>
      </c:catAx>
      <c:valAx>
        <c:axId val="18509240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091616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 of OFS issues since the beginning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Sheet1!$C$1:$F$1</c:f>
              <c:strCache>
                <c:ptCount val="4"/>
                <c:pt idx="0">
                  <c:v>BSE Designated Exchange</c:v>
                </c:pt>
                <c:pt idx="1">
                  <c:v>Only BSE</c:v>
                </c:pt>
                <c:pt idx="2">
                  <c:v>NSE Designated Exchange</c:v>
                </c:pt>
                <c:pt idx="3">
                  <c:v>Only Nse</c:v>
                </c:pt>
              </c:strCache>
            </c:strRef>
          </c:cat>
          <c:val>
            <c:numRef>
              <c:f>Sheet1!$C$2:$F$2</c:f>
              <c:numCache>
                <c:formatCode>General</c:formatCode>
                <c:ptCount val="4"/>
                <c:pt idx="0">
                  <c:v>43</c:v>
                </c:pt>
                <c:pt idx="1">
                  <c:v>83</c:v>
                </c:pt>
                <c:pt idx="2">
                  <c:v>18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093184"/>
        <c:axId val="185093576"/>
      </c:barChart>
      <c:catAx>
        <c:axId val="18509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093576"/>
        <c:crosses val="autoZero"/>
        <c:auto val="1"/>
        <c:lblAlgn val="ctr"/>
        <c:lblOffset val="100"/>
        <c:noMultiLvlLbl val="0"/>
      </c:catAx>
      <c:valAx>
        <c:axId val="18509357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093184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3DCE0E-415C-4925-BE03-959D0588E4E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7755E3-5877-4879-A859-8DA1F457F53C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700" b="1" dirty="0" smtClean="0">
              <a:latin typeface="Calibri" panose="020F0502020204030204" pitchFamily="34" charset="0"/>
              <a:cs typeface="Calibri" panose="020F0502020204030204" pitchFamily="34" charset="0"/>
            </a:rPr>
            <a:t>4</a:t>
          </a:r>
          <a:endParaRPr lang="en-US" sz="17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F2B346F-1321-484D-911C-EE7A70D21D6B}" type="parTrans" cxnId="{CC52D9FC-9C34-490E-82F2-589EFF5947BB}">
      <dgm:prSet/>
      <dgm:spPr/>
      <dgm:t>
        <a:bodyPr/>
        <a:lstStyle/>
        <a:p>
          <a:endParaRPr lang="en-US" sz="1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75EBA8-FD82-4A2D-9D6E-84DBC401F985}" type="sibTrans" cxnId="{CC52D9FC-9C34-490E-82F2-589EFF5947BB}">
      <dgm:prSet/>
      <dgm:spPr/>
      <dgm:t>
        <a:bodyPr/>
        <a:lstStyle/>
        <a:p>
          <a:endParaRPr lang="en-US" sz="1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B4BD4A4-740A-469F-9EA4-7B0C37CE9F05}">
      <dgm:prSet phldrT="[Text]" custT="1"/>
      <dgm:spPr>
        <a:noFill/>
      </dgm:spPr>
      <dgm:t>
        <a:bodyPr/>
        <a:lstStyle/>
        <a:p>
          <a:r>
            <a:rPr lang="en-US" sz="2200" dirty="0" smtClean="0">
              <a:latin typeface="Calibri" panose="020F0502020204030204" pitchFamily="34" charset="0"/>
              <a:cs typeface="Calibri" panose="020F0502020204030204" pitchFamily="34" charset="0"/>
            </a:rPr>
            <a:t>Overview of Initial Public Offer</a:t>
          </a:r>
          <a:endParaRPr lang="en-US" sz="2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33CE70-F30E-40F4-A0EF-AB5D1CC1F1B6}" type="parTrans" cxnId="{A570A485-3512-4732-A891-E4C8304AE2AB}">
      <dgm:prSet/>
      <dgm:spPr/>
      <dgm:t>
        <a:bodyPr/>
        <a:lstStyle/>
        <a:p>
          <a:endParaRPr lang="en-US" sz="1700"/>
        </a:p>
      </dgm:t>
    </dgm:pt>
    <dgm:pt modelId="{AEF331A1-384E-452E-A251-E3506BC6D2F8}" type="sibTrans" cxnId="{A570A485-3512-4732-A891-E4C8304AE2AB}">
      <dgm:prSet/>
      <dgm:spPr/>
      <dgm:t>
        <a:bodyPr/>
        <a:lstStyle/>
        <a:p>
          <a:endParaRPr lang="en-US" sz="1700"/>
        </a:p>
      </dgm:t>
    </dgm:pt>
    <dgm:pt modelId="{2EF84402-8F58-49A6-BC07-6B5A58392C6C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700" b="1" dirty="0" smtClean="0">
              <a:latin typeface="Calibri" panose="020F0502020204030204" pitchFamily="34" charset="0"/>
              <a:cs typeface="Calibri" panose="020F0502020204030204" pitchFamily="34" charset="0"/>
            </a:rPr>
            <a:t>1</a:t>
          </a:r>
          <a:endParaRPr lang="en-US" sz="17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147B91F-BB2B-4C6B-A1BE-626AF248204F}" type="parTrans" cxnId="{57AE2B91-10BF-4CD9-B7D9-0863406DA9A0}">
      <dgm:prSet/>
      <dgm:spPr/>
      <dgm:t>
        <a:bodyPr/>
        <a:lstStyle/>
        <a:p>
          <a:endParaRPr lang="en-US" sz="1700"/>
        </a:p>
      </dgm:t>
    </dgm:pt>
    <dgm:pt modelId="{7660C106-E1BD-45B0-8228-62AD404F31EA}" type="sibTrans" cxnId="{57AE2B91-10BF-4CD9-B7D9-0863406DA9A0}">
      <dgm:prSet/>
      <dgm:spPr/>
      <dgm:t>
        <a:bodyPr/>
        <a:lstStyle/>
        <a:p>
          <a:endParaRPr lang="en-US" sz="1700"/>
        </a:p>
      </dgm:t>
    </dgm:pt>
    <dgm:pt modelId="{223925EB-086C-45A7-BF3A-2B59897B39B7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700" b="1" dirty="0" smtClean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endParaRPr lang="en-US" sz="17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2880EB8-F716-4804-A36C-284B9DEF7743}" type="parTrans" cxnId="{B6192E9E-224A-44AA-B59D-75DE63A1E994}">
      <dgm:prSet/>
      <dgm:spPr/>
      <dgm:t>
        <a:bodyPr/>
        <a:lstStyle/>
        <a:p>
          <a:endParaRPr lang="en-US" sz="1700"/>
        </a:p>
      </dgm:t>
    </dgm:pt>
    <dgm:pt modelId="{06700284-05C2-4132-A51F-17F180A5CD20}" type="sibTrans" cxnId="{B6192E9E-224A-44AA-B59D-75DE63A1E994}">
      <dgm:prSet/>
      <dgm:spPr/>
      <dgm:t>
        <a:bodyPr/>
        <a:lstStyle/>
        <a:p>
          <a:endParaRPr lang="en-US" sz="1700"/>
        </a:p>
      </dgm:t>
    </dgm:pt>
    <dgm:pt modelId="{A056309E-2A7E-4F5E-A5F8-9A0BF67DAF1F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700" b="1" dirty="0" smtClean="0">
              <a:latin typeface="Calibri" panose="020F0502020204030204" pitchFamily="34" charset="0"/>
              <a:cs typeface="Calibri" panose="020F0502020204030204" pitchFamily="34" charset="0"/>
            </a:rPr>
            <a:t>5</a:t>
          </a:r>
          <a:endParaRPr lang="en-US" sz="17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A2E059-A039-44A4-9521-3183006E71EB}" type="sibTrans" cxnId="{156D6CD6-88DE-47AB-8C5E-8FE86CF3F6F7}">
      <dgm:prSet/>
      <dgm:spPr/>
      <dgm:t>
        <a:bodyPr/>
        <a:lstStyle/>
        <a:p>
          <a:endParaRPr lang="en-US" sz="1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DC817C0-771F-45B5-90EC-975506545003}" type="parTrans" cxnId="{156D6CD6-88DE-47AB-8C5E-8FE86CF3F6F7}">
      <dgm:prSet/>
      <dgm:spPr/>
      <dgm:t>
        <a:bodyPr/>
        <a:lstStyle/>
        <a:p>
          <a:endParaRPr lang="en-US" sz="1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9821A9-ED7C-4382-870B-19CE293A6EAF}">
      <dgm:prSet phldrT="[Text]" custT="1"/>
      <dgm:spPr>
        <a:noFill/>
      </dgm:spPr>
      <dgm:t>
        <a:bodyPr/>
        <a:lstStyle/>
        <a:p>
          <a:r>
            <a:rPr lang="en-US" sz="2200" dirty="0" smtClean="0">
              <a:latin typeface="Calibri" panose="020F0502020204030204" pitchFamily="34" charset="0"/>
              <a:cs typeface="Calibri" panose="020F0502020204030204" pitchFamily="34" charset="0"/>
            </a:rPr>
            <a:t>Statistics</a:t>
          </a:r>
          <a:endParaRPr lang="en-US" sz="2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D07DBBC-DE2C-4894-B11C-9A3D99D390F7}" type="sibTrans" cxnId="{C5FE0CEA-33BD-46C4-AEDC-648D36DE4E88}">
      <dgm:prSet/>
      <dgm:spPr/>
      <dgm:t>
        <a:bodyPr/>
        <a:lstStyle/>
        <a:p>
          <a:endParaRPr lang="en-US" sz="1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E3FD53-F9BD-44F6-9D8E-3245A01DF608}" type="parTrans" cxnId="{C5FE0CEA-33BD-46C4-AEDC-648D36DE4E88}">
      <dgm:prSet/>
      <dgm:spPr/>
      <dgm:t>
        <a:bodyPr/>
        <a:lstStyle/>
        <a:p>
          <a:endParaRPr lang="en-US" sz="1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7BBE3B7-16BB-47C9-A2DC-309AE4787CC1}">
      <dgm:prSet phldrT="[Text]" custT="1"/>
      <dgm:spPr/>
      <dgm:t>
        <a:bodyPr/>
        <a:lstStyle/>
        <a:p>
          <a:r>
            <a:rPr lang="en-US" sz="2200" dirty="0" smtClean="0">
              <a:latin typeface="Calibri" panose="020F0502020204030204" pitchFamily="34" charset="0"/>
              <a:cs typeface="Calibri" panose="020F0502020204030204" pitchFamily="34" charset="0"/>
            </a:rPr>
            <a:t>Acquisition Window </a:t>
          </a:r>
          <a:endParaRPr lang="en-US" sz="2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40C18C1-32EE-4DDB-B59C-3E82D092913D}" type="sibTrans" cxnId="{54580848-9DB5-4BBB-97A0-7DD1E6E44BE2}">
      <dgm:prSet/>
      <dgm:spPr/>
      <dgm:t>
        <a:bodyPr/>
        <a:lstStyle/>
        <a:p>
          <a:endParaRPr lang="en-US" sz="1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28A0C1-2A60-4BBB-A411-133EDDB91A55}" type="parTrans" cxnId="{54580848-9DB5-4BBB-97A0-7DD1E6E44BE2}">
      <dgm:prSet/>
      <dgm:spPr/>
      <dgm:t>
        <a:bodyPr/>
        <a:lstStyle/>
        <a:p>
          <a:endParaRPr lang="en-US" sz="1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89E735-F4E2-4856-AD06-37C94154CDD6}">
      <dgm:prSet phldrT="[Text]" custT="1"/>
      <dgm:spPr>
        <a:noFill/>
      </dgm:spPr>
      <dgm:t>
        <a:bodyPr/>
        <a:lstStyle/>
        <a:p>
          <a:r>
            <a:rPr lang="en-US" sz="2200" dirty="0" smtClean="0">
              <a:latin typeface="Calibri" panose="020F0502020204030204" pitchFamily="34" charset="0"/>
              <a:cs typeface="Calibri" panose="020F0502020204030204" pitchFamily="34" charset="0"/>
            </a:rPr>
            <a:t>Overview of Securities Market</a:t>
          </a:r>
          <a:endParaRPr lang="en-US" sz="2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BDAC96-A1DE-47BF-BB9E-67EEAA6ADB7C}" type="parTrans" cxnId="{1EBB5C72-3D70-4AF4-A5D6-3479C61AA762}">
      <dgm:prSet/>
      <dgm:spPr/>
      <dgm:t>
        <a:bodyPr/>
        <a:lstStyle/>
        <a:p>
          <a:endParaRPr lang="en-US"/>
        </a:p>
      </dgm:t>
    </dgm:pt>
    <dgm:pt modelId="{91A90821-E1AE-49BB-9523-0929513A5177}" type="sibTrans" cxnId="{1EBB5C72-3D70-4AF4-A5D6-3479C61AA762}">
      <dgm:prSet/>
      <dgm:spPr/>
      <dgm:t>
        <a:bodyPr/>
        <a:lstStyle/>
        <a:p>
          <a:endParaRPr lang="en-US"/>
        </a:p>
      </dgm:t>
    </dgm:pt>
    <dgm:pt modelId="{0FFA6013-20DA-4559-9178-CBD6FBFAF666}">
      <dgm:prSet phldrT="[Text]" custT="1"/>
      <dgm:spPr>
        <a:noFill/>
      </dgm:spPr>
      <dgm:t>
        <a:bodyPr/>
        <a:lstStyle/>
        <a:p>
          <a:r>
            <a:rPr lang="en-US" sz="2200" dirty="0" smtClean="0">
              <a:latin typeface="Calibri" panose="020F0502020204030204" pitchFamily="34" charset="0"/>
              <a:cs typeface="Calibri" panose="020F0502020204030204" pitchFamily="34" charset="0"/>
            </a:rPr>
            <a:t>Offer For Sale	 </a:t>
          </a:r>
          <a:endParaRPr lang="en-US" sz="2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BF479C6-A71B-4668-9852-EA261869C2F7}" type="parTrans" cxnId="{64752209-7D72-4E44-8797-6228728252D1}">
      <dgm:prSet/>
      <dgm:spPr/>
      <dgm:t>
        <a:bodyPr/>
        <a:lstStyle/>
        <a:p>
          <a:endParaRPr lang="en-US"/>
        </a:p>
      </dgm:t>
    </dgm:pt>
    <dgm:pt modelId="{FA74C799-67CF-412A-A533-4976BC74ADDC}" type="sibTrans" cxnId="{64752209-7D72-4E44-8797-6228728252D1}">
      <dgm:prSet/>
      <dgm:spPr/>
      <dgm:t>
        <a:bodyPr/>
        <a:lstStyle/>
        <a:p>
          <a:endParaRPr lang="en-US"/>
        </a:p>
      </dgm:t>
    </dgm:pt>
    <dgm:pt modelId="{CAF159B1-C09A-4BC0-840A-8618D31AB4AF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700" b="1" dirty="0" smtClean="0">
              <a:latin typeface="Calibri" panose="020F0502020204030204" pitchFamily="34" charset="0"/>
              <a:cs typeface="Calibri" panose="020F0502020204030204" pitchFamily="34" charset="0"/>
            </a:rPr>
            <a:t>3</a:t>
          </a:r>
          <a:endParaRPr lang="en-US" sz="17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E8AF280-5AA9-4178-80D1-B85FD72E492F}" type="parTrans" cxnId="{C6110943-02BE-416D-BC6A-6C8C54B56780}">
      <dgm:prSet/>
      <dgm:spPr/>
      <dgm:t>
        <a:bodyPr/>
        <a:lstStyle/>
        <a:p>
          <a:endParaRPr lang="en-US"/>
        </a:p>
      </dgm:t>
    </dgm:pt>
    <dgm:pt modelId="{E898C810-2588-4155-A9AB-05B3DB620268}" type="sibTrans" cxnId="{C6110943-02BE-416D-BC6A-6C8C54B56780}">
      <dgm:prSet/>
      <dgm:spPr/>
      <dgm:t>
        <a:bodyPr/>
        <a:lstStyle/>
        <a:p>
          <a:endParaRPr lang="en-US"/>
        </a:p>
      </dgm:t>
    </dgm:pt>
    <dgm:pt modelId="{E14F5329-BEE2-4B6C-B5E5-67100E06C632}" type="pres">
      <dgm:prSet presAssocID="{1B3DCE0E-415C-4925-BE03-959D0588E4E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C171C8-7E0B-4254-B9A9-CD47DC257176}" type="pres">
      <dgm:prSet presAssocID="{2EF84402-8F58-49A6-BC07-6B5A58392C6C}" presName="composite" presStyleCnt="0"/>
      <dgm:spPr/>
    </dgm:pt>
    <dgm:pt modelId="{7F44CCC4-362C-401A-8F9E-737894EF7106}" type="pres">
      <dgm:prSet presAssocID="{2EF84402-8F58-49A6-BC07-6B5A58392C6C}" presName="parentText" presStyleLbl="alignNode1" presStyleIdx="0" presStyleCnt="5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A42FB1-C246-462D-94EF-01B58FD1C441}" type="pres">
      <dgm:prSet presAssocID="{2EF84402-8F58-49A6-BC07-6B5A58392C6C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3527DC-68C3-4C78-8D81-7349AFDFDCB3}" type="pres">
      <dgm:prSet presAssocID="{7660C106-E1BD-45B0-8228-62AD404F31EA}" presName="sp" presStyleCnt="0"/>
      <dgm:spPr/>
    </dgm:pt>
    <dgm:pt modelId="{C18B6C4D-1C28-44F5-9D00-F6AA0667C4ED}" type="pres">
      <dgm:prSet presAssocID="{223925EB-086C-45A7-BF3A-2B59897B39B7}" presName="composite" presStyleCnt="0"/>
      <dgm:spPr/>
    </dgm:pt>
    <dgm:pt modelId="{DAD0B02D-FF94-452E-8F92-031957669FA8}" type="pres">
      <dgm:prSet presAssocID="{223925EB-086C-45A7-BF3A-2B59897B39B7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609475-882E-47C1-BE20-89725DB4923E}" type="pres">
      <dgm:prSet presAssocID="{223925EB-086C-45A7-BF3A-2B59897B39B7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34B99-1BEC-47C8-9B36-E7E3DFD71151}" type="pres">
      <dgm:prSet presAssocID="{06700284-05C2-4132-A51F-17F180A5CD20}" presName="sp" presStyleCnt="0"/>
      <dgm:spPr/>
    </dgm:pt>
    <dgm:pt modelId="{5B0B306D-819F-472E-99A1-BA62CD4BBBF9}" type="pres">
      <dgm:prSet presAssocID="{CAF159B1-C09A-4BC0-840A-8618D31AB4AF}" presName="composite" presStyleCnt="0"/>
      <dgm:spPr/>
    </dgm:pt>
    <dgm:pt modelId="{5A18B9D9-4C60-4774-AF4E-1C674707B1A9}" type="pres">
      <dgm:prSet presAssocID="{CAF159B1-C09A-4BC0-840A-8618D31AB4AF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9ECF9C-5D21-4513-993E-E91059628841}" type="pres">
      <dgm:prSet presAssocID="{CAF159B1-C09A-4BC0-840A-8618D31AB4AF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4A3F0E-2848-417E-B649-3B6B06824BA4}" type="pres">
      <dgm:prSet presAssocID="{E898C810-2588-4155-A9AB-05B3DB620268}" presName="sp" presStyleCnt="0"/>
      <dgm:spPr/>
    </dgm:pt>
    <dgm:pt modelId="{8E85F12A-7AEB-4C49-A520-3D92F5F94B55}" type="pres">
      <dgm:prSet presAssocID="{6E7755E3-5877-4879-A859-8DA1F457F53C}" presName="composite" presStyleCnt="0"/>
      <dgm:spPr/>
    </dgm:pt>
    <dgm:pt modelId="{0223E3FE-A636-457B-9127-AC1DB99184A6}" type="pres">
      <dgm:prSet presAssocID="{6E7755E3-5877-4879-A859-8DA1F457F53C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CAEFB-E90B-486E-BEFF-10127CE78F35}" type="pres">
      <dgm:prSet presAssocID="{6E7755E3-5877-4879-A859-8DA1F457F53C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4FFDB1-4624-4EDD-8711-B6844FA906D3}" type="pres">
      <dgm:prSet presAssocID="{3B75EBA8-FD82-4A2D-9D6E-84DBC401F985}" presName="sp" presStyleCnt="0"/>
      <dgm:spPr/>
    </dgm:pt>
    <dgm:pt modelId="{1E100692-828F-43FA-BF65-82EB07F14CBE}" type="pres">
      <dgm:prSet presAssocID="{A056309E-2A7E-4F5E-A5F8-9A0BF67DAF1F}" presName="composite" presStyleCnt="0"/>
      <dgm:spPr/>
    </dgm:pt>
    <dgm:pt modelId="{145AE049-4F89-4FE1-B6FC-01FFBC536EF9}" type="pres">
      <dgm:prSet presAssocID="{A056309E-2A7E-4F5E-A5F8-9A0BF67DAF1F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42F482-B7C6-4749-96B0-DD5C0C661CB4}" type="pres">
      <dgm:prSet presAssocID="{A056309E-2A7E-4F5E-A5F8-9A0BF67DAF1F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6C0337-768B-424A-809F-12A2309FB86A}" type="presOf" srcId="{6E7755E3-5877-4879-A859-8DA1F457F53C}" destId="{0223E3FE-A636-457B-9127-AC1DB99184A6}" srcOrd="0" destOrd="0" presId="urn:microsoft.com/office/officeart/2005/8/layout/chevron2"/>
    <dgm:cxn modelId="{CC52D9FC-9C34-490E-82F2-589EFF5947BB}" srcId="{1B3DCE0E-415C-4925-BE03-959D0588E4E7}" destId="{6E7755E3-5877-4879-A859-8DA1F457F53C}" srcOrd="3" destOrd="0" parTransId="{8F2B346F-1321-484D-911C-EE7A70D21D6B}" sibTransId="{3B75EBA8-FD82-4A2D-9D6E-84DBC401F985}"/>
    <dgm:cxn modelId="{A2A15ED8-CD72-4F34-A112-1CAE0FE274B5}" type="presOf" srcId="{2EF84402-8F58-49A6-BC07-6B5A58392C6C}" destId="{7F44CCC4-362C-401A-8F9E-737894EF7106}" srcOrd="0" destOrd="0" presId="urn:microsoft.com/office/officeart/2005/8/layout/chevron2"/>
    <dgm:cxn modelId="{156D6CD6-88DE-47AB-8C5E-8FE86CF3F6F7}" srcId="{1B3DCE0E-415C-4925-BE03-959D0588E4E7}" destId="{A056309E-2A7E-4F5E-A5F8-9A0BF67DAF1F}" srcOrd="4" destOrd="0" parTransId="{5DC817C0-771F-45B5-90EC-975506545003}" sibTransId="{87A2E059-A039-44A4-9521-3183006E71EB}"/>
    <dgm:cxn modelId="{54580848-9DB5-4BBB-97A0-7DD1E6E44BE2}" srcId="{6E7755E3-5877-4879-A859-8DA1F457F53C}" destId="{27BBE3B7-16BB-47C9-A2DC-309AE4787CC1}" srcOrd="0" destOrd="0" parTransId="{3B28A0C1-2A60-4BBB-A411-133EDDB91A55}" sibTransId="{740C18C1-32EE-4DDB-B59C-3E82D092913D}"/>
    <dgm:cxn modelId="{C5FE0CEA-33BD-46C4-AEDC-648D36DE4E88}" srcId="{A056309E-2A7E-4F5E-A5F8-9A0BF67DAF1F}" destId="{359821A9-ED7C-4382-870B-19CE293A6EAF}" srcOrd="0" destOrd="0" parTransId="{13E3FD53-F9BD-44F6-9D8E-3245A01DF608}" sibTransId="{4D07DBBC-DE2C-4894-B11C-9A3D99D390F7}"/>
    <dgm:cxn modelId="{66374350-2DF6-43FA-B3A8-0112594E70EB}" type="presOf" srcId="{A056309E-2A7E-4F5E-A5F8-9A0BF67DAF1F}" destId="{145AE049-4F89-4FE1-B6FC-01FFBC536EF9}" srcOrd="0" destOrd="0" presId="urn:microsoft.com/office/officeart/2005/8/layout/chevron2"/>
    <dgm:cxn modelId="{64752209-7D72-4E44-8797-6228728252D1}" srcId="{CAF159B1-C09A-4BC0-840A-8618D31AB4AF}" destId="{0FFA6013-20DA-4559-9178-CBD6FBFAF666}" srcOrd="0" destOrd="0" parTransId="{DBF479C6-A71B-4668-9852-EA261869C2F7}" sibTransId="{FA74C799-67CF-412A-A533-4976BC74ADDC}"/>
    <dgm:cxn modelId="{523644D1-8F7A-434F-9E61-B007DED6AA03}" type="presOf" srcId="{CAF159B1-C09A-4BC0-840A-8618D31AB4AF}" destId="{5A18B9D9-4C60-4774-AF4E-1C674707B1A9}" srcOrd="0" destOrd="0" presId="urn:microsoft.com/office/officeart/2005/8/layout/chevron2"/>
    <dgm:cxn modelId="{F6DC00E2-BE83-484E-A2F5-8F68EDFBBCA7}" type="presOf" srcId="{27BBE3B7-16BB-47C9-A2DC-309AE4787CC1}" destId="{9CCCAEFB-E90B-486E-BEFF-10127CE78F35}" srcOrd="0" destOrd="0" presId="urn:microsoft.com/office/officeart/2005/8/layout/chevron2"/>
    <dgm:cxn modelId="{F023E43C-9D7E-45FB-8572-054A5A139D7C}" type="presOf" srcId="{5B4BD4A4-740A-469F-9EA4-7B0C37CE9F05}" destId="{75609475-882E-47C1-BE20-89725DB4923E}" srcOrd="0" destOrd="0" presId="urn:microsoft.com/office/officeart/2005/8/layout/chevron2"/>
    <dgm:cxn modelId="{57AE2B91-10BF-4CD9-B7D9-0863406DA9A0}" srcId="{1B3DCE0E-415C-4925-BE03-959D0588E4E7}" destId="{2EF84402-8F58-49A6-BC07-6B5A58392C6C}" srcOrd="0" destOrd="0" parTransId="{A147B91F-BB2B-4C6B-A1BE-626AF248204F}" sibTransId="{7660C106-E1BD-45B0-8228-62AD404F31EA}"/>
    <dgm:cxn modelId="{0680B836-1CCA-48C4-86D0-95193665F567}" type="presOf" srcId="{0FFA6013-20DA-4559-9178-CBD6FBFAF666}" destId="{069ECF9C-5D21-4513-993E-E91059628841}" srcOrd="0" destOrd="0" presId="urn:microsoft.com/office/officeart/2005/8/layout/chevron2"/>
    <dgm:cxn modelId="{A570A485-3512-4732-A891-E4C8304AE2AB}" srcId="{223925EB-086C-45A7-BF3A-2B59897B39B7}" destId="{5B4BD4A4-740A-469F-9EA4-7B0C37CE9F05}" srcOrd="0" destOrd="0" parTransId="{6D33CE70-F30E-40F4-A0EF-AB5D1CC1F1B6}" sibTransId="{AEF331A1-384E-452E-A251-E3506BC6D2F8}"/>
    <dgm:cxn modelId="{2EFF1ABA-E63C-4280-A4EB-150E27A4543E}" type="presOf" srcId="{223925EB-086C-45A7-BF3A-2B59897B39B7}" destId="{DAD0B02D-FF94-452E-8F92-031957669FA8}" srcOrd="0" destOrd="0" presId="urn:microsoft.com/office/officeart/2005/8/layout/chevron2"/>
    <dgm:cxn modelId="{1EBB5C72-3D70-4AF4-A5D6-3479C61AA762}" srcId="{2EF84402-8F58-49A6-BC07-6B5A58392C6C}" destId="{1E89E735-F4E2-4856-AD06-37C94154CDD6}" srcOrd="0" destOrd="0" parTransId="{D5BDAC96-A1DE-47BF-BB9E-67EEAA6ADB7C}" sibTransId="{91A90821-E1AE-49BB-9523-0929513A5177}"/>
    <dgm:cxn modelId="{73C45E2C-0C6E-4F39-BB3E-28824EE3D57D}" type="presOf" srcId="{359821A9-ED7C-4382-870B-19CE293A6EAF}" destId="{A142F482-B7C6-4749-96B0-DD5C0C661CB4}" srcOrd="0" destOrd="0" presId="urn:microsoft.com/office/officeart/2005/8/layout/chevron2"/>
    <dgm:cxn modelId="{D8587038-AD9C-4DA3-A1FC-8658D8BB5CB3}" type="presOf" srcId="{1E89E735-F4E2-4856-AD06-37C94154CDD6}" destId="{40A42FB1-C246-462D-94EF-01B58FD1C441}" srcOrd="0" destOrd="0" presId="urn:microsoft.com/office/officeart/2005/8/layout/chevron2"/>
    <dgm:cxn modelId="{B6192E9E-224A-44AA-B59D-75DE63A1E994}" srcId="{1B3DCE0E-415C-4925-BE03-959D0588E4E7}" destId="{223925EB-086C-45A7-BF3A-2B59897B39B7}" srcOrd="1" destOrd="0" parTransId="{22880EB8-F716-4804-A36C-284B9DEF7743}" sibTransId="{06700284-05C2-4132-A51F-17F180A5CD20}"/>
    <dgm:cxn modelId="{C6110943-02BE-416D-BC6A-6C8C54B56780}" srcId="{1B3DCE0E-415C-4925-BE03-959D0588E4E7}" destId="{CAF159B1-C09A-4BC0-840A-8618D31AB4AF}" srcOrd="2" destOrd="0" parTransId="{9E8AF280-5AA9-4178-80D1-B85FD72E492F}" sibTransId="{E898C810-2588-4155-A9AB-05B3DB620268}"/>
    <dgm:cxn modelId="{F4954332-EFEF-48E9-B941-E012FBEC1876}" type="presOf" srcId="{1B3DCE0E-415C-4925-BE03-959D0588E4E7}" destId="{E14F5329-BEE2-4B6C-B5E5-67100E06C632}" srcOrd="0" destOrd="0" presId="urn:microsoft.com/office/officeart/2005/8/layout/chevron2"/>
    <dgm:cxn modelId="{C9279926-621F-472E-85D6-F1062EC80016}" type="presParOf" srcId="{E14F5329-BEE2-4B6C-B5E5-67100E06C632}" destId="{EDC171C8-7E0B-4254-B9A9-CD47DC257176}" srcOrd="0" destOrd="0" presId="urn:microsoft.com/office/officeart/2005/8/layout/chevron2"/>
    <dgm:cxn modelId="{08A7B2BC-6193-442B-8FCE-53699BFEC6B2}" type="presParOf" srcId="{EDC171C8-7E0B-4254-B9A9-CD47DC257176}" destId="{7F44CCC4-362C-401A-8F9E-737894EF7106}" srcOrd="0" destOrd="0" presId="urn:microsoft.com/office/officeart/2005/8/layout/chevron2"/>
    <dgm:cxn modelId="{F868565D-8B84-42D3-BACE-529F2A8228ED}" type="presParOf" srcId="{EDC171C8-7E0B-4254-B9A9-CD47DC257176}" destId="{40A42FB1-C246-462D-94EF-01B58FD1C441}" srcOrd="1" destOrd="0" presId="urn:microsoft.com/office/officeart/2005/8/layout/chevron2"/>
    <dgm:cxn modelId="{E7CEB5F6-FC3F-417B-9DA6-D7DE05B4E773}" type="presParOf" srcId="{E14F5329-BEE2-4B6C-B5E5-67100E06C632}" destId="{B93527DC-68C3-4C78-8D81-7349AFDFDCB3}" srcOrd="1" destOrd="0" presId="urn:microsoft.com/office/officeart/2005/8/layout/chevron2"/>
    <dgm:cxn modelId="{4C39A579-E388-4C2E-AA19-D0EFBA969266}" type="presParOf" srcId="{E14F5329-BEE2-4B6C-B5E5-67100E06C632}" destId="{C18B6C4D-1C28-44F5-9D00-F6AA0667C4ED}" srcOrd="2" destOrd="0" presId="urn:microsoft.com/office/officeart/2005/8/layout/chevron2"/>
    <dgm:cxn modelId="{DBB72CA4-90D6-48D8-A871-A91ADC8585EE}" type="presParOf" srcId="{C18B6C4D-1C28-44F5-9D00-F6AA0667C4ED}" destId="{DAD0B02D-FF94-452E-8F92-031957669FA8}" srcOrd="0" destOrd="0" presId="urn:microsoft.com/office/officeart/2005/8/layout/chevron2"/>
    <dgm:cxn modelId="{BA5633E2-3103-4077-AF1D-2FCC2C327A42}" type="presParOf" srcId="{C18B6C4D-1C28-44F5-9D00-F6AA0667C4ED}" destId="{75609475-882E-47C1-BE20-89725DB4923E}" srcOrd="1" destOrd="0" presId="urn:microsoft.com/office/officeart/2005/8/layout/chevron2"/>
    <dgm:cxn modelId="{2B43CC8C-7CDB-449B-A68D-F93158D35A4B}" type="presParOf" srcId="{E14F5329-BEE2-4B6C-B5E5-67100E06C632}" destId="{E1C34B99-1BEC-47C8-9B36-E7E3DFD71151}" srcOrd="3" destOrd="0" presId="urn:microsoft.com/office/officeart/2005/8/layout/chevron2"/>
    <dgm:cxn modelId="{7420F6B9-A207-4F70-9764-EE7D46F5D2BE}" type="presParOf" srcId="{E14F5329-BEE2-4B6C-B5E5-67100E06C632}" destId="{5B0B306D-819F-472E-99A1-BA62CD4BBBF9}" srcOrd="4" destOrd="0" presId="urn:microsoft.com/office/officeart/2005/8/layout/chevron2"/>
    <dgm:cxn modelId="{1DAD3532-C180-467A-A5BA-B546C62B9964}" type="presParOf" srcId="{5B0B306D-819F-472E-99A1-BA62CD4BBBF9}" destId="{5A18B9D9-4C60-4774-AF4E-1C674707B1A9}" srcOrd="0" destOrd="0" presId="urn:microsoft.com/office/officeart/2005/8/layout/chevron2"/>
    <dgm:cxn modelId="{9B7CF1ED-3E32-46E4-93B8-39D0F0A19816}" type="presParOf" srcId="{5B0B306D-819F-472E-99A1-BA62CD4BBBF9}" destId="{069ECF9C-5D21-4513-993E-E91059628841}" srcOrd="1" destOrd="0" presId="urn:microsoft.com/office/officeart/2005/8/layout/chevron2"/>
    <dgm:cxn modelId="{6E4FBCA4-437F-4B6D-B437-57263DE0DC30}" type="presParOf" srcId="{E14F5329-BEE2-4B6C-B5E5-67100E06C632}" destId="{CF4A3F0E-2848-417E-B649-3B6B06824BA4}" srcOrd="5" destOrd="0" presId="urn:microsoft.com/office/officeart/2005/8/layout/chevron2"/>
    <dgm:cxn modelId="{81578E59-44AF-47E5-98F2-C54D5C3AD362}" type="presParOf" srcId="{E14F5329-BEE2-4B6C-B5E5-67100E06C632}" destId="{8E85F12A-7AEB-4C49-A520-3D92F5F94B55}" srcOrd="6" destOrd="0" presId="urn:microsoft.com/office/officeart/2005/8/layout/chevron2"/>
    <dgm:cxn modelId="{4A789DD2-8C01-4BE3-84D4-A41FE66063BD}" type="presParOf" srcId="{8E85F12A-7AEB-4C49-A520-3D92F5F94B55}" destId="{0223E3FE-A636-457B-9127-AC1DB99184A6}" srcOrd="0" destOrd="0" presId="urn:microsoft.com/office/officeart/2005/8/layout/chevron2"/>
    <dgm:cxn modelId="{8DD9CC2D-6922-40A4-9E7A-A6B58598D1FE}" type="presParOf" srcId="{8E85F12A-7AEB-4C49-A520-3D92F5F94B55}" destId="{9CCCAEFB-E90B-486E-BEFF-10127CE78F35}" srcOrd="1" destOrd="0" presId="urn:microsoft.com/office/officeart/2005/8/layout/chevron2"/>
    <dgm:cxn modelId="{86FE4B30-7E57-44B4-9539-CD8D253D59FE}" type="presParOf" srcId="{E14F5329-BEE2-4B6C-B5E5-67100E06C632}" destId="{734FFDB1-4624-4EDD-8711-B6844FA906D3}" srcOrd="7" destOrd="0" presId="urn:microsoft.com/office/officeart/2005/8/layout/chevron2"/>
    <dgm:cxn modelId="{E5BBDBBF-5DEE-4F21-BF10-ABBB405AD8F7}" type="presParOf" srcId="{E14F5329-BEE2-4B6C-B5E5-67100E06C632}" destId="{1E100692-828F-43FA-BF65-82EB07F14CBE}" srcOrd="8" destOrd="0" presId="urn:microsoft.com/office/officeart/2005/8/layout/chevron2"/>
    <dgm:cxn modelId="{15B65F44-7797-4E56-8CB7-B7BA6F7B2D2D}" type="presParOf" srcId="{1E100692-828F-43FA-BF65-82EB07F14CBE}" destId="{145AE049-4F89-4FE1-B6FC-01FFBC536EF9}" srcOrd="0" destOrd="0" presId="urn:microsoft.com/office/officeart/2005/8/layout/chevron2"/>
    <dgm:cxn modelId="{383A7AA0-8C8F-48E0-B5E6-9F3CF80AC9B1}" type="presParOf" srcId="{1E100692-828F-43FA-BF65-82EB07F14CBE}" destId="{A142F482-B7C6-4749-96B0-DD5C0C661CB4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0994202-509E-4CEE-80B8-C632D05605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B7C418-3801-4DB3-B4B3-7CEF54F20894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300" b="1" dirty="0" smtClean="0">
              <a:latin typeface="+mn-lt"/>
            </a:rPr>
            <a:t>1</a:t>
          </a:r>
          <a:r>
            <a:rPr lang="en-US" sz="1300" b="1" smtClean="0">
              <a:latin typeface="+mn-lt"/>
            </a:rPr>
            <a:t>. Shares </a:t>
          </a:r>
          <a:r>
            <a:rPr lang="en-US" sz="1300" b="1" dirty="0" smtClean="0">
              <a:latin typeface="+mn-lt"/>
            </a:rPr>
            <a:t>delivered to pool a/c</a:t>
          </a:r>
          <a:endParaRPr lang="en-US" sz="1300" b="1" dirty="0"/>
        </a:p>
      </dgm:t>
    </dgm:pt>
    <dgm:pt modelId="{32210755-3A64-46C8-B3B6-0E361F57CD71}" type="parTrans" cxnId="{552F3F0D-FEF3-4266-BF2F-803C96354F95}">
      <dgm:prSet/>
      <dgm:spPr/>
      <dgm:t>
        <a:bodyPr/>
        <a:lstStyle/>
        <a:p>
          <a:endParaRPr lang="en-US" sz="1300"/>
        </a:p>
      </dgm:t>
    </dgm:pt>
    <dgm:pt modelId="{C4717A62-64E0-4E68-B8F8-60B7017F13E4}" type="sibTrans" cxnId="{552F3F0D-FEF3-4266-BF2F-803C96354F95}">
      <dgm:prSet/>
      <dgm:spPr/>
      <dgm:t>
        <a:bodyPr/>
        <a:lstStyle/>
        <a:p>
          <a:endParaRPr lang="en-US" sz="1300"/>
        </a:p>
      </dgm:t>
    </dgm:pt>
    <dgm:pt modelId="{6E63130F-F445-435C-8C0D-C10DBCB9B89B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300" b="1" dirty="0" smtClean="0">
              <a:latin typeface="+mn-lt"/>
            </a:rPr>
            <a:t>2</a:t>
          </a:r>
          <a:r>
            <a:rPr lang="en-US" sz="1300" b="1" smtClean="0">
              <a:latin typeface="+mn-lt"/>
            </a:rPr>
            <a:t>. Shares </a:t>
          </a:r>
          <a:r>
            <a:rPr lang="en-US" sz="1300" b="1" dirty="0" smtClean="0">
              <a:latin typeface="+mn-lt"/>
            </a:rPr>
            <a:t>tendered to Clearing Corporation</a:t>
          </a:r>
          <a:endParaRPr lang="en-US" sz="1300" b="1" dirty="0"/>
        </a:p>
      </dgm:t>
    </dgm:pt>
    <dgm:pt modelId="{5A85AF8E-2E83-4D7D-8573-FEC9CFD0C0DE}" type="parTrans" cxnId="{3AEAD06F-2D95-41D1-99DF-584239F63005}">
      <dgm:prSet/>
      <dgm:spPr/>
      <dgm:t>
        <a:bodyPr/>
        <a:lstStyle/>
        <a:p>
          <a:endParaRPr lang="en-US" sz="1300"/>
        </a:p>
      </dgm:t>
    </dgm:pt>
    <dgm:pt modelId="{015E71F9-9E0A-41F3-81FB-69B6FAB2E989}" type="sibTrans" cxnId="{3AEAD06F-2D95-41D1-99DF-584239F63005}">
      <dgm:prSet/>
      <dgm:spPr/>
      <dgm:t>
        <a:bodyPr/>
        <a:lstStyle/>
        <a:p>
          <a:endParaRPr lang="en-US" sz="1300"/>
        </a:p>
      </dgm:t>
    </dgm:pt>
    <dgm:pt modelId="{87C03B82-3859-451D-B54C-EED0D0BFB3C8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300" b="1" dirty="0" smtClean="0">
              <a:latin typeface="+mn-lt"/>
            </a:rPr>
            <a:t>3. Bid placed</a:t>
          </a:r>
          <a:endParaRPr lang="en-US" sz="1300" b="1" dirty="0"/>
        </a:p>
      </dgm:t>
    </dgm:pt>
    <dgm:pt modelId="{AC9BFEAD-2B7D-4FB1-AE67-95DF91C6320C}" type="parTrans" cxnId="{B55F92CE-2922-47B1-9BB2-5CA5E625A755}">
      <dgm:prSet/>
      <dgm:spPr/>
      <dgm:t>
        <a:bodyPr/>
        <a:lstStyle/>
        <a:p>
          <a:endParaRPr lang="en-US" sz="1300"/>
        </a:p>
      </dgm:t>
    </dgm:pt>
    <dgm:pt modelId="{CDEECD14-0AFC-4839-ABD2-F84658686A64}" type="sibTrans" cxnId="{B55F92CE-2922-47B1-9BB2-5CA5E625A755}">
      <dgm:prSet/>
      <dgm:spPr/>
      <dgm:t>
        <a:bodyPr/>
        <a:lstStyle/>
        <a:p>
          <a:endParaRPr lang="en-US" sz="1300"/>
        </a:p>
      </dgm:t>
    </dgm:pt>
    <dgm:pt modelId="{4DB1D631-3741-45E0-9449-D2B4C44D4F1D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300" b="1" dirty="0" smtClean="0">
              <a:latin typeface="+mn-lt"/>
            </a:rPr>
            <a:t>4. Filed for basis of allotment </a:t>
          </a:r>
          <a:endParaRPr lang="en-US" sz="1300" b="1" dirty="0"/>
        </a:p>
      </dgm:t>
    </dgm:pt>
    <dgm:pt modelId="{C9423029-7EA5-4679-85BA-D1D705D1461A}" type="parTrans" cxnId="{45D6BDC3-F739-46DA-90C8-09D41402369C}">
      <dgm:prSet/>
      <dgm:spPr/>
      <dgm:t>
        <a:bodyPr/>
        <a:lstStyle/>
        <a:p>
          <a:endParaRPr lang="en-US" sz="1300"/>
        </a:p>
      </dgm:t>
    </dgm:pt>
    <dgm:pt modelId="{E283AA35-7E4C-4C35-870F-BEB828D32294}" type="sibTrans" cxnId="{45D6BDC3-F739-46DA-90C8-09D41402369C}">
      <dgm:prSet/>
      <dgm:spPr/>
      <dgm:t>
        <a:bodyPr/>
        <a:lstStyle/>
        <a:p>
          <a:endParaRPr lang="en-US" sz="1300"/>
        </a:p>
      </dgm:t>
    </dgm:pt>
    <dgm:pt modelId="{2C0A1359-9A8D-43B4-904A-AB12E8F35651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300" b="1" dirty="0" smtClean="0">
              <a:latin typeface="+mn-lt"/>
            </a:rPr>
            <a:t>5. Allocation instructions </a:t>
          </a:r>
          <a:endParaRPr lang="en-US" sz="1300" b="1" dirty="0"/>
        </a:p>
      </dgm:t>
    </dgm:pt>
    <dgm:pt modelId="{ACB88FDA-86C7-443C-85F3-7CCD82A958D5}" type="parTrans" cxnId="{C99D275C-FA29-4B7A-953F-CDA0A3036E35}">
      <dgm:prSet/>
      <dgm:spPr/>
      <dgm:t>
        <a:bodyPr/>
        <a:lstStyle/>
        <a:p>
          <a:endParaRPr lang="en-US" sz="1300"/>
        </a:p>
      </dgm:t>
    </dgm:pt>
    <dgm:pt modelId="{32168721-5D2A-427C-BC82-A5DC71EA33A7}" type="sibTrans" cxnId="{C99D275C-FA29-4B7A-953F-CDA0A3036E35}">
      <dgm:prSet/>
      <dgm:spPr/>
      <dgm:t>
        <a:bodyPr/>
        <a:lstStyle/>
        <a:p>
          <a:endParaRPr lang="en-US" sz="1300"/>
        </a:p>
      </dgm:t>
    </dgm:pt>
    <dgm:pt modelId="{767A70D5-38C2-42D5-9312-6B62165F785C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300" b="1" dirty="0" smtClean="0">
              <a:latin typeface="+mn-lt"/>
            </a:rPr>
            <a:t>6. Instructions for clearing house</a:t>
          </a:r>
          <a:endParaRPr lang="en-US" sz="1300" b="1" dirty="0"/>
        </a:p>
      </dgm:t>
    </dgm:pt>
    <dgm:pt modelId="{261CD3EF-59D4-47EE-9434-894A428C0EBF}" type="parTrans" cxnId="{ED849ECD-947C-47FD-AE33-69045E6E6ABF}">
      <dgm:prSet/>
      <dgm:spPr/>
      <dgm:t>
        <a:bodyPr/>
        <a:lstStyle/>
        <a:p>
          <a:endParaRPr lang="en-US" sz="1300"/>
        </a:p>
      </dgm:t>
    </dgm:pt>
    <dgm:pt modelId="{C452E395-5071-4CE1-81D5-70BAF961A61B}" type="sibTrans" cxnId="{ED849ECD-947C-47FD-AE33-69045E6E6ABF}">
      <dgm:prSet/>
      <dgm:spPr/>
      <dgm:t>
        <a:bodyPr/>
        <a:lstStyle/>
        <a:p>
          <a:endParaRPr lang="en-US" sz="1300"/>
        </a:p>
      </dgm:t>
    </dgm:pt>
    <dgm:pt modelId="{CF66E29D-71E1-4CF3-9254-FC6019DF98BE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300" b="1" dirty="0" smtClean="0">
              <a:latin typeface="+mn-lt"/>
            </a:rPr>
            <a:t>7. Pay in of funds </a:t>
          </a:r>
          <a:endParaRPr lang="en-US" sz="1300" b="1" dirty="0"/>
        </a:p>
      </dgm:t>
    </dgm:pt>
    <dgm:pt modelId="{31E09305-9F44-45BB-AE87-534CB3E7E7E2}" type="parTrans" cxnId="{1028ACE1-7C74-466B-89B1-E9F719C90C00}">
      <dgm:prSet/>
      <dgm:spPr/>
      <dgm:t>
        <a:bodyPr/>
        <a:lstStyle/>
        <a:p>
          <a:endParaRPr lang="en-US" sz="1300"/>
        </a:p>
      </dgm:t>
    </dgm:pt>
    <dgm:pt modelId="{CFEA9626-BE86-4081-BC2B-0D66C513F29F}" type="sibTrans" cxnId="{1028ACE1-7C74-466B-89B1-E9F719C90C00}">
      <dgm:prSet/>
      <dgm:spPr/>
      <dgm:t>
        <a:bodyPr/>
        <a:lstStyle/>
        <a:p>
          <a:endParaRPr lang="en-US" sz="1300"/>
        </a:p>
      </dgm:t>
    </dgm:pt>
    <dgm:pt modelId="{4887D0AD-AFDE-43E7-9360-7DE3494311F4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300" b="1" dirty="0" smtClean="0">
              <a:latin typeface="+mn-lt"/>
            </a:rPr>
            <a:t>8. Pay out </a:t>
          </a:r>
          <a:r>
            <a:rPr lang="en-US" sz="1300" b="1" smtClean="0">
              <a:latin typeface="+mn-lt"/>
            </a:rPr>
            <a:t>of shares </a:t>
          </a:r>
          <a:r>
            <a:rPr lang="en-US" sz="1300" b="1" dirty="0" smtClean="0">
              <a:latin typeface="+mn-lt"/>
            </a:rPr>
            <a:t>to acquirer / Pay out of funds to trading member and </a:t>
          </a:r>
          <a:r>
            <a:rPr lang="en-US" sz="1300" b="1" smtClean="0">
              <a:latin typeface="+mn-lt"/>
            </a:rPr>
            <a:t>balance shares </a:t>
          </a:r>
          <a:r>
            <a:rPr lang="en-US" sz="1300" b="1" dirty="0" smtClean="0">
              <a:latin typeface="+mn-lt"/>
            </a:rPr>
            <a:t>if any </a:t>
          </a:r>
          <a:endParaRPr lang="en-US" sz="1300" b="1" dirty="0"/>
        </a:p>
      </dgm:t>
    </dgm:pt>
    <dgm:pt modelId="{198C2F61-F70D-409D-B3E8-AC75A76F350E}" type="parTrans" cxnId="{E9C0FA99-910F-49E1-85A2-D8BCF8F92FBF}">
      <dgm:prSet/>
      <dgm:spPr/>
      <dgm:t>
        <a:bodyPr/>
        <a:lstStyle/>
        <a:p>
          <a:endParaRPr lang="en-US" sz="1300"/>
        </a:p>
      </dgm:t>
    </dgm:pt>
    <dgm:pt modelId="{39BC9947-7280-4CC4-B634-30D322D52404}" type="sibTrans" cxnId="{E9C0FA99-910F-49E1-85A2-D8BCF8F92FBF}">
      <dgm:prSet/>
      <dgm:spPr/>
      <dgm:t>
        <a:bodyPr/>
        <a:lstStyle/>
        <a:p>
          <a:endParaRPr lang="en-US" sz="1300"/>
        </a:p>
      </dgm:t>
    </dgm:pt>
    <dgm:pt modelId="{84A69F67-9300-4908-90D4-330E9CC1DED5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300" b="1" dirty="0" smtClean="0">
              <a:latin typeface="+mn-lt"/>
            </a:rPr>
            <a:t>9. Funds delivered </a:t>
          </a:r>
          <a:r>
            <a:rPr lang="en-US" sz="1300" b="1" smtClean="0">
              <a:latin typeface="+mn-lt"/>
            </a:rPr>
            <a:t>to shareholders</a:t>
          </a:r>
          <a:endParaRPr lang="en-US" sz="1300" b="1" dirty="0"/>
        </a:p>
      </dgm:t>
    </dgm:pt>
    <dgm:pt modelId="{6B88E751-0D6C-4476-9182-D616FBB909A3}" type="parTrans" cxnId="{9CFEA226-EFF9-4A8A-87BD-C72D4A58577F}">
      <dgm:prSet/>
      <dgm:spPr/>
      <dgm:t>
        <a:bodyPr/>
        <a:lstStyle/>
        <a:p>
          <a:endParaRPr lang="en-US" sz="1300"/>
        </a:p>
      </dgm:t>
    </dgm:pt>
    <dgm:pt modelId="{C5FA1704-891A-4C4C-8634-7D8214AB2939}" type="sibTrans" cxnId="{9CFEA226-EFF9-4A8A-87BD-C72D4A58577F}">
      <dgm:prSet/>
      <dgm:spPr/>
      <dgm:t>
        <a:bodyPr/>
        <a:lstStyle/>
        <a:p>
          <a:endParaRPr lang="en-US" sz="1300"/>
        </a:p>
      </dgm:t>
    </dgm:pt>
    <dgm:pt modelId="{1874A11E-562C-4A44-AE7C-A8AE39AAA4EF}" type="pres">
      <dgm:prSet presAssocID="{E0994202-509E-4CEE-80B8-C632D05605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875129-E1A1-4F13-961B-0F4B4049F44A}" type="pres">
      <dgm:prSet presAssocID="{C6B7C418-3801-4DB3-B4B3-7CEF54F20894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2FA61C-5AA5-4AB1-B53B-CF0201B24DDB}" type="pres">
      <dgm:prSet presAssocID="{C4717A62-64E0-4E68-B8F8-60B7017F13E4}" presName="spacer" presStyleCnt="0"/>
      <dgm:spPr/>
    </dgm:pt>
    <dgm:pt modelId="{CBA944FF-94F0-46CC-BDAE-7D157C7E7029}" type="pres">
      <dgm:prSet presAssocID="{6E63130F-F445-435C-8C0D-C10DBCB9B89B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866D21-FFF3-4E53-8A90-8D8D5E9BA598}" type="pres">
      <dgm:prSet presAssocID="{015E71F9-9E0A-41F3-81FB-69B6FAB2E989}" presName="spacer" presStyleCnt="0"/>
      <dgm:spPr/>
    </dgm:pt>
    <dgm:pt modelId="{F06F8FAF-609B-4A2A-B7F0-B0BB46949F50}" type="pres">
      <dgm:prSet presAssocID="{87C03B82-3859-451D-B54C-EED0D0BFB3C8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82646E-D2DF-4F81-AD20-77DDC7095B57}" type="pres">
      <dgm:prSet presAssocID="{CDEECD14-0AFC-4839-ABD2-F84658686A64}" presName="spacer" presStyleCnt="0"/>
      <dgm:spPr/>
    </dgm:pt>
    <dgm:pt modelId="{F0E59AF9-9026-41BF-B0F2-5B20A926FEAC}" type="pres">
      <dgm:prSet presAssocID="{4DB1D631-3741-45E0-9449-D2B4C44D4F1D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FB5594-04A2-458F-856E-8745C57D8503}" type="pres">
      <dgm:prSet presAssocID="{E283AA35-7E4C-4C35-870F-BEB828D32294}" presName="spacer" presStyleCnt="0"/>
      <dgm:spPr/>
    </dgm:pt>
    <dgm:pt modelId="{ADE95037-9686-435E-A9E8-5E01D6DFE503}" type="pres">
      <dgm:prSet presAssocID="{2C0A1359-9A8D-43B4-904A-AB12E8F35651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08FDC9-67AD-462F-9850-ED9488C88AD0}" type="pres">
      <dgm:prSet presAssocID="{32168721-5D2A-427C-BC82-A5DC71EA33A7}" presName="spacer" presStyleCnt="0"/>
      <dgm:spPr/>
    </dgm:pt>
    <dgm:pt modelId="{86FD1A6B-6AB0-4787-B3C6-9A3CDA9CAEF2}" type="pres">
      <dgm:prSet presAssocID="{767A70D5-38C2-42D5-9312-6B62165F785C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BA988A-87A3-4F35-95C7-7FDC943FBDBF}" type="pres">
      <dgm:prSet presAssocID="{C452E395-5071-4CE1-81D5-70BAF961A61B}" presName="spacer" presStyleCnt="0"/>
      <dgm:spPr/>
    </dgm:pt>
    <dgm:pt modelId="{7C88C432-870B-4D23-9978-28034D22A1C5}" type="pres">
      <dgm:prSet presAssocID="{CF66E29D-71E1-4CF3-9254-FC6019DF98BE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CA956D-C8B5-4F4E-BDF1-11E860938BB8}" type="pres">
      <dgm:prSet presAssocID="{CFEA9626-BE86-4081-BC2B-0D66C513F29F}" presName="spacer" presStyleCnt="0"/>
      <dgm:spPr/>
    </dgm:pt>
    <dgm:pt modelId="{5BFDC904-5033-46F5-9103-3656A2027FCF}" type="pres">
      <dgm:prSet presAssocID="{4887D0AD-AFDE-43E7-9360-7DE3494311F4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F55E1A-2D83-4DBC-BC42-AC180B59B19B}" type="pres">
      <dgm:prSet presAssocID="{39BC9947-7280-4CC4-B634-30D322D52404}" presName="spacer" presStyleCnt="0"/>
      <dgm:spPr/>
    </dgm:pt>
    <dgm:pt modelId="{E0F96473-49F9-4E20-8469-EC6D1AF58CFB}" type="pres">
      <dgm:prSet presAssocID="{84A69F67-9300-4908-90D4-330E9CC1DED5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DC0D1D-ED14-4881-884F-BD930525A490}" type="presOf" srcId="{84A69F67-9300-4908-90D4-330E9CC1DED5}" destId="{E0F96473-49F9-4E20-8469-EC6D1AF58CFB}" srcOrd="0" destOrd="0" presId="urn:microsoft.com/office/officeart/2005/8/layout/vList2"/>
    <dgm:cxn modelId="{B55F92CE-2922-47B1-9BB2-5CA5E625A755}" srcId="{E0994202-509E-4CEE-80B8-C632D05605C5}" destId="{87C03B82-3859-451D-B54C-EED0D0BFB3C8}" srcOrd="2" destOrd="0" parTransId="{AC9BFEAD-2B7D-4FB1-AE67-95DF91C6320C}" sibTransId="{CDEECD14-0AFC-4839-ABD2-F84658686A64}"/>
    <dgm:cxn modelId="{7261C13C-6CE6-4AC2-B1F6-9EF178B77B86}" type="presOf" srcId="{6E63130F-F445-435C-8C0D-C10DBCB9B89B}" destId="{CBA944FF-94F0-46CC-BDAE-7D157C7E7029}" srcOrd="0" destOrd="0" presId="urn:microsoft.com/office/officeart/2005/8/layout/vList2"/>
    <dgm:cxn modelId="{AD64AEE2-C5D5-4E53-B44B-C92A91DE2E6F}" type="presOf" srcId="{4887D0AD-AFDE-43E7-9360-7DE3494311F4}" destId="{5BFDC904-5033-46F5-9103-3656A2027FCF}" srcOrd="0" destOrd="0" presId="urn:microsoft.com/office/officeart/2005/8/layout/vList2"/>
    <dgm:cxn modelId="{7D44EDBC-222D-464A-8C96-9AA471D87197}" type="presOf" srcId="{87C03B82-3859-451D-B54C-EED0D0BFB3C8}" destId="{F06F8FAF-609B-4A2A-B7F0-B0BB46949F50}" srcOrd="0" destOrd="0" presId="urn:microsoft.com/office/officeart/2005/8/layout/vList2"/>
    <dgm:cxn modelId="{E9C0FA99-910F-49E1-85A2-D8BCF8F92FBF}" srcId="{E0994202-509E-4CEE-80B8-C632D05605C5}" destId="{4887D0AD-AFDE-43E7-9360-7DE3494311F4}" srcOrd="7" destOrd="0" parTransId="{198C2F61-F70D-409D-B3E8-AC75A76F350E}" sibTransId="{39BC9947-7280-4CC4-B634-30D322D52404}"/>
    <dgm:cxn modelId="{C99D275C-FA29-4B7A-953F-CDA0A3036E35}" srcId="{E0994202-509E-4CEE-80B8-C632D05605C5}" destId="{2C0A1359-9A8D-43B4-904A-AB12E8F35651}" srcOrd="4" destOrd="0" parTransId="{ACB88FDA-86C7-443C-85F3-7CCD82A958D5}" sibTransId="{32168721-5D2A-427C-BC82-A5DC71EA33A7}"/>
    <dgm:cxn modelId="{A4FB93EF-9040-42AD-9788-5491D0090DC8}" type="presOf" srcId="{2C0A1359-9A8D-43B4-904A-AB12E8F35651}" destId="{ADE95037-9686-435E-A9E8-5E01D6DFE503}" srcOrd="0" destOrd="0" presId="urn:microsoft.com/office/officeart/2005/8/layout/vList2"/>
    <dgm:cxn modelId="{DB81F346-6F56-4428-B7D4-A95D55E6FF00}" type="presOf" srcId="{C6B7C418-3801-4DB3-B4B3-7CEF54F20894}" destId="{4F875129-E1A1-4F13-961B-0F4B4049F44A}" srcOrd="0" destOrd="0" presId="urn:microsoft.com/office/officeart/2005/8/layout/vList2"/>
    <dgm:cxn modelId="{ED849ECD-947C-47FD-AE33-69045E6E6ABF}" srcId="{E0994202-509E-4CEE-80B8-C632D05605C5}" destId="{767A70D5-38C2-42D5-9312-6B62165F785C}" srcOrd="5" destOrd="0" parTransId="{261CD3EF-59D4-47EE-9434-894A428C0EBF}" sibTransId="{C452E395-5071-4CE1-81D5-70BAF961A61B}"/>
    <dgm:cxn modelId="{1F83DEF3-DFDB-4D0C-A17A-68B87BD61BE7}" type="presOf" srcId="{CF66E29D-71E1-4CF3-9254-FC6019DF98BE}" destId="{7C88C432-870B-4D23-9978-28034D22A1C5}" srcOrd="0" destOrd="0" presId="urn:microsoft.com/office/officeart/2005/8/layout/vList2"/>
    <dgm:cxn modelId="{45D6BDC3-F739-46DA-90C8-09D41402369C}" srcId="{E0994202-509E-4CEE-80B8-C632D05605C5}" destId="{4DB1D631-3741-45E0-9449-D2B4C44D4F1D}" srcOrd="3" destOrd="0" parTransId="{C9423029-7EA5-4679-85BA-D1D705D1461A}" sibTransId="{E283AA35-7E4C-4C35-870F-BEB828D32294}"/>
    <dgm:cxn modelId="{AD1E7DAF-A0E0-466B-91F8-C43611D62B2D}" type="presOf" srcId="{767A70D5-38C2-42D5-9312-6B62165F785C}" destId="{86FD1A6B-6AB0-4787-B3C6-9A3CDA9CAEF2}" srcOrd="0" destOrd="0" presId="urn:microsoft.com/office/officeart/2005/8/layout/vList2"/>
    <dgm:cxn modelId="{23535C7F-3DCC-4D13-9DE0-F17099FB8CA2}" type="presOf" srcId="{E0994202-509E-4CEE-80B8-C632D05605C5}" destId="{1874A11E-562C-4A44-AE7C-A8AE39AAA4EF}" srcOrd="0" destOrd="0" presId="urn:microsoft.com/office/officeart/2005/8/layout/vList2"/>
    <dgm:cxn modelId="{3AEAD06F-2D95-41D1-99DF-584239F63005}" srcId="{E0994202-509E-4CEE-80B8-C632D05605C5}" destId="{6E63130F-F445-435C-8C0D-C10DBCB9B89B}" srcOrd="1" destOrd="0" parTransId="{5A85AF8E-2E83-4D7D-8573-FEC9CFD0C0DE}" sibTransId="{015E71F9-9E0A-41F3-81FB-69B6FAB2E989}"/>
    <dgm:cxn modelId="{D4F33738-5BA6-40A4-AF91-E7C0E4080AD4}" type="presOf" srcId="{4DB1D631-3741-45E0-9449-D2B4C44D4F1D}" destId="{F0E59AF9-9026-41BF-B0F2-5B20A926FEAC}" srcOrd="0" destOrd="0" presId="urn:microsoft.com/office/officeart/2005/8/layout/vList2"/>
    <dgm:cxn modelId="{552F3F0D-FEF3-4266-BF2F-803C96354F95}" srcId="{E0994202-509E-4CEE-80B8-C632D05605C5}" destId="{C6B7C418-3801-4DB3-B4B3-7CEF54F20894}" srcOrd="0" destOrd="0" parTransId="{32210755-3A64-46C8-B3B6-0E361F57CD71}" sibTransId="{C4717A62-64E0-4E68-B8F8-60B7017F13E4}"/>
    <dgm:cxn modelId="{9CFEA226-EFF9-4A8A-87BD-C72D4A58577F}" srcId="{E0994202-509E-4CEE-80B8-C632D05605C5}" destId="{84A69F67-9300-4908-90D4-330E9CC1DED5}" srcOrd="8" destOrd="0" parTransId="{6B88E751-0D6C-4476-9182-D616FBB909A3}" sibTransId="{C5FA1704-891A-4C4C-8634-7D8214AB2939}"/>
    <dgm:cxn modelId="{1028ACE1-7C74-466B-89B1-E9F719C90C00}" srcId="{E0994202-509E-4CEE-80B8-C632D05605C5}" destId="{CF66E29D-71E1-4CF3-9254-FC6019DF98BE}" srcOrd="6" destOrd="0" parTransId="{31E09305-9F44-45BB-AE87-534CB3E7E7E2}" sibTransId="{CFEA9626-BE86-4081-BC2B-0D66C513F29F}"/>
    <dgm:cxn modelId="{B6855C38-E0E7-4EAE-87C0-012538009980}" type="presParOf" srcId="{1874A11E-562C-4A44-AE7C-A8AE39AAA4EF}" destId="{4F875129-E1A1-4F13-961B-0F4B4049F44A}" srcOrd="0" destOrd="0" presId="urn:microsoft.com/office/officeart/2005/8/layout/vList2"/>
    <dgm:cxn modelId="{F1261F44-CA4A-4B82-9FC3-86049084EA47}" type="presParOf" srcId="{1874A11E-562C-4A44-AE7C-A8AE39AAA4EF}" destId="{DD2FA61C-5AA5-4AB1-B53B-CF0201B24DDB}" srcOrd="1" destOrd="0" presId="urn:microsoft.com/office/officeart/2005/8/layout/vList2"/>
    <dgm:cxn modelId="{19075F36-AEC1-4A0D-882C-A77D2A14C96F}" type="presParOf" srcId="{1874A11E-562C-4A44-AE7C-A8AE39AAA4EF}" destId="{CBA944FF-94F0-46CC-BDAE-7D157C7E7029}" srcOrd="2" destOrd="0" presId="urn:microsoft.com/office/officeart/2005/8/layout/vList2"/>
    <dgm:cxn modelId="{7DBFDD96-D7AC-45E7-98D2-85B9063D5225}" type="presParOf" srcId="{1874A11E-562C-4A44-AE7C-A8AE39AAA4EF}" destId="{C4866D21-FFF3-4E53-8A90-8D8D5E9BA598}" srcOrd="3" destOrd="0" presId="urn:microsoft.com/office/officeart/2005/8/layout/vList2"/>
    <dgm:cxn modelId="{6DAB1E1E-F926-418C-AB26-E221328F74D5}" type="presParOf" srcId="{1874A11E-562C-4A44-AE7C-A8AE39AAA4EF}" destId="{F06F8FAF-609B-4A2A-B7F0-B0BB46949F50}" srcOrd="4" destOrd="0" presId="urn:microsoft.com/office/officeart/2005/8/layout/vList2"/>
    <dgm:cxn modelId="{E8EEAB78-FF9F-4D25-9E54-7630DD8DBF66}" type="presParOf" srcId="{1874A11E-562C-4A44-AE7C-A8AE39AAA4EF}" destId="{B182646E-D2DF-4F81-AD20-77DDC7095B57}" srcOrd="5" destOrd="0" presId="urn:microsoft.com/office/officeart/2005/8/layout/vList2"/>
    <dgm:cxn modelId="{476C9754-BF2C-413C-AB68-FB0BF5E3F766}" type="presParOf" srcId="{1874A11E-562C-4A44-AE7C-A8AE39AAA4EF}" destId="{F0E59AF9-9026-41BF-B0F2-5B20A926FEAC}" srcOrd="6" destOrd="0" presId="urn:microsoft.com/office/officeart/2005/8/layout/vList2"/>
    <dgm:cxn modelId="{0C2E3F62-DE37-4574-B389-79A4F4B07692}" type="presParOf" srcId="{1874A11E-562C-4A44-AE7C-A8AE39AAA4EF}" destId="{38FB5594-04A2-458F-856E-8745C57D8503}" srcOrd="7" destOrd="0" presId="urn:microsoft.com/office/officeart/2005/8/layout/vList2"/>
    <dgm:cxn modelId="{B040E1E3-ED81-4BBD-B87B-CCFB6EE1B36A}" type="presParOf" srcId="{1874A11E-562C-4A44-AE7C-A8AE39AAA4EF}" destId="{ADE95037-9686-435E-A9E8-5E01D6DFE503}" srcOrd="8" destOrd="0" presId="urn:microsoft.com/office/officeart/2005/8/layout/vList2"/>
    <dgm:cxn modelId="{EC352CAF-EC7A-450E-9BAE-406D2BC2826A}" type="presParOf" srcId="{1874A11E-562C-4A44-AE7C-A8AE39AAA4EF}" destId="{B208FDC9-67AD-462F-9850-ED9488C88AD0}" srcOrd="9" destOrd="0" presId="urn:microsoft.com/office/officeart/2005/8/layout/vList2"/>
    <dgm:cxn modelId="{3791F7AA-D270-4F12-973C-70DA6D749693}" type="presParOf" srcId="{1874A11E-562C-4A44-AE7C-A8AE39AAA4EF}" destId="{86FD1A6B-6AB0-4787-B3C6-9A3CDA9CAEF2}" srcOrd="10" destOrd="0" presId="urn:microsoft.com/office/officeart/2005/8/layout/vList2"/>
    <dgm:cxn modelId="{9F24E0E4-7108-4C8A-A6AA-998763F651D3}" type="presParOf" srcId="{1874A11E-562C-4A44-AE7C-A8AE39AAA4EF}" destId="{B2BA988A-87A3-4F35-95C7-7FDC943FBDBF}" srcOrd="11" destOrd="0" presId="urn:microsoft.com/office/officeart/2005/8/layout/vList2"/>
    <dgm:cxn modelId="{838A265D-ADD5-420B-A4C3-298FA12434FD}" type="presParOf" srcId="{1874A11E-562C-4A44-AE7C-A8AE39AAA4EF}" destId="{7C88C432-870B-4D23-9978-28034D22A1C5}" srcOrd="12" destOrd="0" presId="urn:microsoft.com/office/officeart/2005/8/layout/vList2"/>
    <dgm:cxn modelId="{1313419E-B5A3-49C8-96F9-1D93CD8F86BB}" type="presParOf" srcId="{1874A11E-562C-4A44-AE7C-A8AE39AAA4EF}" destId="{F8CA956D-C8B5-4F4E-BDF1-11E860938BB8}" srcOrd="13" destOrd="0" presId="urn:microsoft.com/office/officeart/2005/8/layout/vList2"/>
    <dgm:cxn modelId="{67997BCA-EB7E-4BF2-BE34-AF882F8BB6C1}" type="presParOf" srcId="{1874A11E-562C-4A44-AE7C-A8AE39AAA4EF}" destId="{5BFDC904-5033-46F5-9103-3656A2027FCF}" srcOrd="14" destOrd="0" presId="urn:microsoft.com/office/officeart/2005/8/layout/vList2"/>
    <dgm:cxn modelId="{F8BF1AE1-B812-4FCB-8EB2-EE49C6C0CE8B}" type="presParOf" srcId="{1874A11E-562C-4A44-AE7C-A8AE39AAA4EF}" destId="{FBF55E1A-2D83-4DBC-BC42-AC180B59B19B}" srcOrd="15" destOrd="0" presId="urn:microsoft.com/office/officeart/2005/8/layout/vList2"/>
    <dgm:cxn modelId="{8C2AFB3E-DAE1-4239-A8A9-D3F0B271A382}" type="presParOf" srcId="{1874A11E-562C-4A44-AE7C-A8AE39AAA4EF}" destId="{E0F96473-49F9-4E20-8469-EC6D1AF58CFB}" srcOrd="16" destOrd="0" presId="urn:microsoft.com/office/officeart/2005/8/layout/vList2"/>
  </dgm:cxnLst>
  <dgm:bg>
    <a:solidFill>
      <a:srgbClr val="0070C0"/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9258906-5EE9-453E-B6B9-FAAC3B70F44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A45BEA-387A-435D-9E75-0B1D2387FB1F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n-US" sz="1800" dirty="0" smtClean="0"/>
            <a:t>As on January 8, 2016, 119 SME Companies listed on BSE vis-à-vis 10 companies on Other Exchanges.</a:t>
          </a:r>
          <a:endParaRPr lang="en-US" sz="1800" dirty="0"/>
        </a:p>
      </dgm:t>
    </dgm:pt>
    <dgm:pt modelId="{144BAD28-5018-49E1-957A-CE7FB59A8DCE}" type="parTrans" cxnId="{F897AC53-0187-45BB-97ED-42132FD30ED8}">
      <dgm:prSet/>
      <dgm:spPr/>
      <dgm:t>
        <a:bodyPr/>
        <a:lstStyle/>
        <a:p>
          <a:endParaRPr lang="en-US" sz="1800"/>
        </a:p>
      </dgm:t>
    </dgm:pt>
    <dgm:pt modelId="{D90B5040-344D-4766-B1B3-EAE0C6570523}" type="sibTrans" cxnId="{F897AC53-0187-45BB-97ED-42132FD30ED8}">
      <dgm:prSet/>
      <dgm:spPr/>
      <dgm:t>
        <a:bodyPr/>
        <a:lstStyle/>
        <a:p>
          <a:endParaRPr lang="en-US" sz="1800"/>
        </a:p>
      </dgm:t>
    </dgm:pt>
    <dgm:pt modelId="{07D24298-6E36-4D9A-AA27-5C052E410F2B}">
      <dgm:prSet custT="1"/>
      <dgm:spPr/>
      <dgm:t>
        <a:bodyPr/>
        <a:lstStyle/>
        <a:p>
          <a:pPr rtl="0"/>
          <a:r>
            <a:rPr lang="en-US" sz="1800" dirty="0" smtClean="0"/>
            <a:t>Out of 119 companies, 12 companies have migrated to the main board of the Exchange</a:t>
          </a:r>
          <a:endParaRPr lang="en-US" sz="1800" dirty="0"/>
        </a:p>
      </dgm:t>
    </dgm:pt>
    <dgm:pt modelId="{C1917F95-1545-4BB8-9D88-870B5DB08899}" type="parTrans" cxnId="{CFE76DFF-3CF4-4930-9336-C44A52BDE616}">
      <dgm:prSet/>
      <dgm:spPr/>
      <dgm:t>
        <a:bodyPr/>
        <a:lstStyle/>
        <a:p>
          <a:endParaRPr lang="en-US" sz="1800"/>
        </a:p>
      </dgm:t>
    </dgm:pt>
    <dgm:pt modelId="{B279396B-DE55-455B-B4ED-07FBB04FAD41}" type="sibTrans" cxnId="{CFE76DFF-3CF4-4930-9336-C44A52BDE616}">
      <dgm:prSet/>
      <dgm:spPr/>
      <dgm:t>
        <a:bodyPr/>
        <a:lstStyle/>
        <a:p>
          <a:endParaRPr lang="en-US" sz="1800"/>
        </a:p>
      </dgm:t>
    </dgm:pt>
    <dgm:pt modelId="{253ABCAC-DB17-4436-A914-3434479D96EA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n-US" sz="1800" smtClean="0"/>
            <a:t>Market capitalization of the companies listed on SME platform Rs. 7,165 Crores</a:t>
          </a:r>
          <a:endParaRPr lang="en-US" sz="1800"/>
        </a:p>
      </dgm:t>
    </dgm:pt>
    <dgm:pt modelId="{BDDF8C21-5AE0-4981-91F0-D9673ADDD616}" type="parTrans" cxnId="{995D5A23-96FE-49E8-B401-E66E254CFF36}">
      <dgm:prSet/>
      <dgm:spPr/>
      <dgm:t>
        <a:bodyPr/>
        <a:lstStyle/>
        <a:p>
          <a:endParaRPr lang="en-US" sz="1800"/>
        </a:p>
      </dgm:t>
    </dgm:pt>
    <dgm:pt modelId="{B7EFD842-D295-4E2B-8DF0-879DC5ED027C}" type="sibTrans" cxnId="{995D5A23-96FE-49E8-B401-E66E254CFF36}">
      <dgm:prSet/>
      <dgm:spPr/>
      <dgm:t>
        <a:bodyPr/>
        <a:lstStyle/>
        <a:p>
          <a:endParaRPr lang="en-US" sz="1800"/>
        </a:p>
      </dgm:t>
    </dgm:pt>
    <dgm:pt modelId="{65D36523-1E2A-478F-8A86-566B5F102A19}">
      <dgm:prSet custT="1"/>
      <dgm:spPr/>
      <dgm:t>
        <a:bodyPr/>
        <a:lstStyle/>
        <a:p>
          <a:pPr rtl="0"/>
          <a:r>
            <a:rPr lang="en-US" sz="1800" smtClean="0"/>
            <a:t>No. of Market Makers – 93</a:t>
          </a:r>
          <a:endParaRPr lang="en-US" sz="1800"/>
        </a:p>
      </dgm:t>
    </dgm:pt>
    <dgm:pt modelId="{7FBDCD8C-FF20-4514-A1D2-2C1A6E394BDE}" type="parTrans" cxnId="{6FD43C6A-148B-44E3-8638-C1B480BF7A03}">
      <dgm:prSet/>
      <dgm:spPr/>
      <dgm:t>
        <a:bodyPr/>
        <a:lstStyle/>
        <a:p>
          <a:endParaRPr lang="en-US" sz="1800"/>
        </a:p>
      </dgm:t>
    </dgm:pt>
    <dgm:pt modelId="{9950A6A0-D343-4006-BC93-B2D698F138F7}" type="sibTrans" cxnId="{6FD43C6A-148B-44E3-8638-C1B480BF7A03}">
      <dgm:prSet/>
      <dgm:spPr/>
      <dgm:t>
        <a:bodyPr/>
        <a:lstStyle/>
        <a:p>
          <a:endParaRPr lang="en-US" sz="1800"/>
        </a:p>
      </dgm:t>
    </dgm:pt>
    <dgm:pt modelId="{5D25EE97-1059-467D-8FF0-B4E2444CBC91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n-US" sz="1800" dirty="0" smtClean="0"/>
            <a:t>Average investors per issue - 200</a:t>
          </a:r>
          <a:endParaRPr lang="en-US" sz="1800" dirty="0"/>
        </a:p>
      </dgm:t>
    </dgm:pt>
    <dgm:pt modelId="{F43F777E-D9D8-43C9-8A8D-200C1987900C}" type="parTrans" cxnId="{3DD64360-2CD4-457D-8532-C2285153DACF}">
      <dgm:prSet/>
      <dgm:spPr/>
      <dgm:t>
        <a:bodyPr/>
        <a:lstStyle/>
        <a:p>
          <a:endParaRPr lang="en-US" sz="1800"/>
        </a:p>
      </dgm:t>
    </dgm:pt>
    <dgm:pt modelId="{39EE08C7-E834-41EF-BCF1-73DC944D8BEE}" type="sibTrans" cxnId="{3DD64360-2CD4-457D-8532-C2285153DACF}">
      <dgm:prSet/>
      <dgm:spPr/>
      <dgm:t>
        <a:bodyPr/>
        <a:lstStyle/>
        <a:p>
          <a:endParaRPr lang="en-US" sz="1800"/>
        </a:p>
      </dgm:t>
    </dgm:pt>
    <dgm:pt modelId="{1D3F2485-65C2-46A7-B083-3FEF2B9516C3}">
      <dgm:prSet custT="1"/>
      <dgm:spPr/>
      <dgm:t>
        <a:bodyPr/>
        <a:lstStyle/>
        <a:p>
          <a:pPr rtl="0"/>
          <a:r>
            <a:rPr lang="en-US" sz="1800" dirty="0" smtClean="0"/>
            <a:t>Amount raised </a:t>
          </a:r>
          <a:r>
            <a:rPr lang="en-US" sz="1800" dirty="0" err="1" smtClean="0"/>
            <a:t>Rs</a:t>
          </a:r>
          <a:r>
            <a:rPr lang="en-US" sz="1800" dirty="0" smtClean="0"/>
            <a:t>. 918 crore</a:t>
          </a:r>
          <a:endParaRPr lang="en-US" sz="1800" dirty="0"/>
        </a:p>
      </dgm:t>
    </dgm:pt>
    <dgm:pt modelId="{0ED554AD-9832-4E57-8E72-507C0C61DEA5}" type="parTrans" cxnId="{3EA4D923-236B-48E4-9F91-962A9F1BB717}">
      <dgm:prSet/>
      <dgm:spPr/>
    </dgm:pt>
    <dgm:pt modelId="{920E14DB-385A-48CD-AD3A-D995DADD7CF7}" type="sibTrans" cxnId="{3EA4D923-236B-48E4-9F91-962A9F1BB717}">
      <dgm:prSet/>
      <dgm:spPr/>
    </dgm:pt>
    <dgm:pt modelId="{9A101CF8-750F-4511-984D-F567B014FD9A}" type="pres">
      <dgm:prSet presAssocID="{89258906-5EE9-453E-B6B9-FAAC3B70F4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2B5753-626E-449B-A369-9CAF0FE8321F}" type="pres">
      <dgm:prSet presAssocID="{47A45BEA-387A-435D-9E75-0B1D2387FB1F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5DBC0C-5C85-472F-BA52-0AF09740AFBB}" type="pres">
      <dgm:prSet presAssocID="{D90B5040-344D-4766-B1B3-EAE0C6570523}" presName="spacer" presStyleCnt="0"/>
      <dgm:spPr/>
    </dgm:pt>
    <dgm:pt modelId="{694D0422-7080-46E7-A4AB-6B52AE4E7D5E}" type="pres">
      <dgm:prSet presAssocID="{1D3F2485-65C2-46A7-B083-3FEF2B9516C3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B0BEC0-66EE-497F-AEFA-5D05F00AE43B}" type="pres">
      <dgm:prSet presAssocID="{920E14DB-385A-48CD-AD3A-D995DADD7CF7}" presName="spacer" presStyleCnt="0"/>
      <dgm:spPr/>
    </dgm:pt>
    <dgm:pt modelId="{0584E274-49F0-45AB-BC0C-E3E53D71E505}" type="pres">
      <dgm:prSet presAssocID="{07D24298-6E36-4D9A-AA27-5C052E410F2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16EF00-3F35-411C-A89B-060FC8A363FE}" type="pres">
      <dgm:prSet presAssocID="{B279396B-DE55-455B-B4ED-07FBB04FAD41}" presName="spacer" presStyleCnt="0"/>
      <dgm:spPr/>
    </dgm:pt>
    <dgm:pt modelId="{7D92FB11-D715-4A17-AE9B-67B4FDEE2698}" type="pres">
      <dgm:prSet presAssocID="{253ABCAC-DB17-4436-A914-3434479D96EA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F55A7C-7AA2-445C-B2A7-BFC0AAC39298}" type="pres">
      <dgm:prSet presAssocID="{B7EFD842-D295-4E2B-8DF0-879DC5ED027C}" presName="spacer" presStyleCnt="0"/>
      <dgm:spPr/>
    </dgm:pt>
    <dgm:pt modelId="{9DD15670-0349-43F4-AF4D-C53917DD4516}" type="pres">
      <dgm:prSet presAssocID="{65D36523-1E2A-478F-8A86-566B5F102A1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BE57A7-E9A3-4342-9B12-8B7F6777A829}" type="pres">
      <dgm:prSet presAssocID="{9950A6A0-D343-4006-BC93-B2D698F138F7}" presName="spacer" presStyleCnt="0"/>
      <dgm:spPr/>
    </dgm:pt>
    <dgm:pt modelId="{8A578AA5-AA0A-4316-A47A-32FD82F4B182}" type="pres">
      <dgm:prSet presAssocID="{5D25EE97-1059-467D-8FF0-B4E2444CBC9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494FBA-AC4D-4F17-878D-92537EE2A57B}" type="presOf" srcId="{253ABCAC-DB17-4436-A914-3434479D96EA}" destId="{7D92FB11-D715-4A17-AE9B-67B4FDEE2698}" srcOrd="0" destOrd="0" presId="urn:microsoft.com/office/officeart/2005/8/layout/vList2"/>
    <dgm:cxn modelId="{D654622A-9D72-4BBF-8128-2280374EF246}" type="presOf" srcId="{65D36523-1E2A-478F-8A86-566B5F102A19}" destId="{9DD15670-0349-43F4-AF4D-C53917DD4516}" srcOrd="0" destOrd="0" presId="urn:microsoft.com/office/officeart/2005/8/layout/vList2"/>
    <dgm:cxn modelId="{3EA4D923-236B-48E4-9F91-962A9F1BB717}" srcId="{89258906-5EE9-453E-B6B9-FAAC3B70F44F}" destId="{1D3F2485-65C2-46A7-B083-3FEF2B9516C3}" srcOrd="1" destOrd="0" parTransId="{0ED554AD-9832-4E57-8E72-507C0C61DEA5}" sibTransId="{920E14DB-385A-48CD-AD3A-D995DADD7CF7}"/>
    <dgm:cxn modelId="{17A0CD66-A030-44D5-B9FC-7CFEF063E5AF}" type="presOf" srcId="{07D24298-6E36-4D9A-AA27-5C052E410F2B}" destId="{0584E274-49F0-45AB-BC0C-E3E53D71E505}" srcOrd="0" destOrd="0" presId="urn:microsoft.com/office/officeart/2005/8/layout/vList2"/>
    <dgm:cxn modelId="{02395BCE-BF24-4C05-9EC5-3C3FD38417BD}" type="presOf" srcId="{5D25EE97-1059-467D-8FF0-B4E2444CBC91}" destId="{8A578AA5-AA0A-4316-A47A-32FD82F4B182}" srcOrd="0" destOrd="0" presId="urn:microsoft.com/office/officeart/2005/8/layout/vList2"/>
    <dgm:cxn modelId="{53E33EA5-2701-4EAC-9B21-26392DF6B5D3}" type="presOf" srcId="{47A45BEA-387A-435D-9E75-0B1D2387FB1F}" destId="{FE2B5753-626E-449B-A369-9CAF0FE8321F}" srcOrd="0" destOrd="0" presId="urn:microsoft.com/office/officeart/2005/8/layout/vList2"/>
    <dgm:cxn modelId="{3DD64360-2CD4-457D-8532-C2285153DACF}" srcId="{89258906-5EE9-453E-B6B9-FAAC3B70F44F}" destId="{5D25EE97-1059-467D-8FF0-B4E2444CBC91}" srcOrd="5" destOrd="0" parTransId="{F43F777E-D9D8-43C9-8A8D-200C1987900C}" sibTransId="{39EE08C7-E834-41EF-BCF1-73DC944D8BEE}"/>
    <dgm:cxn modelId="{4C01C0F3-EEAF-4380-8633-D86E973F2A2F}" type="presOf" srcId="{89258906-5EE9-453E-B6B9-FAAC3B70F44F}" destId="{9A101CF8-750F-4511-984D-F567B014FD9A}" srcOrd="0" destOrd="0" presId="urn:microsoft.com/office/officeart/2005/8/layout/vList2"/>
    <dgm:cxn modelId="{B86E5F06-D03E-4E20-BAD0-5CB4D3F1F75E}" type="presOf" srcId="{1D3F2485-65C2-46A7-B083-3FEF2B9516C3}" destId="{694D0422-7080-46E7-A4AB-6B52AE4E7D5E}" srcOrd="0" destOrd="0" presId="urn:microsoft.com/office/officeart/2005/8/layout/vList2"/>
    <dgm:cxn modelId="{6FD43C6A-148B-44E3-8638-C1B480BF7A03}" srcId="{89258906-5EE9-453E-B6B9-FAAC3B70F44F}" destId="{65D36523-1E2A-478F-8A86-566B5F102A19}" srcOrd="4" destOrd="0" parTransId="{7FBDCD8C-FF20-4514-A1D2-2C1A6E394BDE}" sibTransId="{9950A6A0-D343-4006-BC93-B2D698F138F7}"/>
    <dgm:cxn modelId="{995D5A23-96FE-49E8-B401-E66E254CFF36}" srcId="{89258906-5EE9-453E-B6B9-FAAC3B70F44F}" destId="{253ABCAC-DB17-4436-A914-3434479D96EA}" srcOrd="3" destOrd="0" parTransId="{BDDF8C21-5AE0-4981-91F0-D9673ADDD616}" sibTransId="{B7EFD842-D295-4E2B-8DF0-879DC5ED027C}"/>
    <dgm:cxn modelId="{CFE76DFF-3CF4-4930-9336-C44A52BDE616}" srcId="{89258906-5EE9-453E-B6B9-FAAC3B70F44F}" destId="{07D24298-6E36-4D9A-AA27-5C052E410F2B}" srcOrd="2" destOrd="0" parTransId="{C1917F95-1545-4BB8-9D88-870B5DB08899}" sibTransId="{B279396B-DE55-455B-B4ED-07FBB04FAD41}"/>
    <dgm:cxn modelId="{F897AC53-0187-45BB-97ED-42132FD30ED8}" srcId="{89258906-5EE9-453E-B6B9-FAAC3B70F44F}" destId="{47A45BEA-387A-435D-9E75-0B1D2387FB1F}" srcOrd="0" destOrd="0" parTransId="{144BAD28-5018-49E1-957A-CE7FB59A8DCE}" sibTransId="{D90B5040-344D-4766-B1B3-EAE0C6570523}"/>
    <dgm:cxn modelId="{AF7D2710-D232-4D4A-9742-4B20A5CC9E20}" type="presParOf" srcId="{9A101CF8-750F-4511-984D-F567B014FD9A}" destId="{FE2B5753-626E-449B-A369-9CAF0FE8321F}" srcOrd="0" destOrd="0" presId="urn:microsoft.com/office/officeart/2005/8/layout/vList2"/>
    <dgm:cxn modelId="{B915C675-CAB3-4E6F-BECA-8C7CF45DD340}" type="presParOf" srcId="{9A101CF8-750F-4511-984D-F567B014FD9A}" destId="{445DBC0C-5C85-472F-BA52-0AF09740AFBB}" srcOrd="1" destOrd="0" presId="urn:microsoft.com/office/officeart/2005/8/layout/vList2"/>
    <dgm:cxn modelId="{2A77EE79-AE3D-4E79-8A91-2183966F9032}" type="presParOf" srcId="{9A101CF8-750F-4511-984D-F567B014FD9A}" destId="{694D0422-7080-46E7-A4AB-6B52AE4E7D5E}" srcOrd="2" destOrd="0" presId="urn:microsoft.com/office/officeart/2005/8/layout/vList2"/>
    <dgm:cxn modelId="{5EC93A77-8F62-4D78-B972-28B2CDFAA60F}" type="presParOf" srcId="{9A101CF8-750F-4511-984D-F567B014FD9A}" destId="{A0B0BEC0-66EE-497F-AEFA-5D05F00AE43B}" srcOrd="3" destOrd="0" presId="urn:microsoft.com/office/officeart/2005/8/layout/vList2"/>
    <dgm:cxn modelId="{9021700A-07ED-4E85-9A97-1DC1B6AC5704}" type="presParOf" srcId="{9A101CF8-750F-4511-984D-F567B014FD9A}" destId="{0584E274-49F0-45AB-BC0C-E3E53D71E505}" srcOrd="4" destOrd="0" presId="urn:microsoft.com/office/officeart/2005/8/layout/vList2"/>
    <dgm:cxn modelId="{A2AD8CCA-39A2-469F-BD50-B323C7628898}" type="presParOf" srcId="{9A101CF8-750F-4511-984D-F567B014FD9A}" destId="{F316EF00-3F35-411C-A89B-060FC8A363FE}" srcOrd="5" destOrd="0" presId="urn:microsoft.com/office/officeart/2005/8/layout/vList2"/>
    <dgm:cxn modelId="{17F516D2-10DA-437E-91DA-C156AE521C05}" type="presParOf" srcId="{9A101CF8-750F-4511-984D-F567B014FD9A}" destId="{7D92FB11-D715-4A17-AE9B-67B4FDEE2698}" srcOrd="6" destOrd="0" presId="urn:microsoft.com/office/officeart/2005/8/layout/vList2"/>
    <dgm:cxn modelId="{43F106BE-3752-4E03-B7A6-F74DBE65F574}" type="presParOf" srcId="{9A101CF8-750F-4511-984D-F567B014FD9A}" destId="{ACF55A7C-7AA2-445C-B2A7-BFC0AAC39298}" srcOrd="7" destOrd="0" presId="urn:microsoft.com/office/officeart/2005/8/layout/vList2"/>
    <dgm:cxn modelId="{76491219-16E7-4ABE-AA86-D1F9DF323048}" type="presParOf" srcId="{9A101CF8-750F-4511-984D-F567B014FD9A}" destId="{9DD15670-0349-43F4-AF4D-C53917DD4516}" srcOrd="8" destOrd="0" presId="urn:microsoft.com/office/officeart/2005/8/layout/vList2"/>
    <dgm:cxn modelId="{DB6067B3-4A1A-4A19-A267-72FD713081F4}" type="presParOf" srcId="{9A101CF8-750F-4511-984D-F567B014FD9A}" destId="{6DBE57A7-E9A3-4342-9B12-8B7F6777A829}" srcOrd="9" destOrd="0" presId="urn:microsoft.com/office/officeart/2005/8/layout/vList2"/>
    <dgm:cxn modelId="{CD3D306C-F8FE-4864-BC31-A046935F0702}" type="presParOf" srcId="{9A101CF8-750F-4511-984D-F567B014FD9A}" destId="{8A578AA5-AA0A-4316-A47A-32FD82F4B18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97FAADC-5D97-41B4-8E9B-E862372D4B9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6FAF08-2AC2-47F3-96AE-1CC1D7EE8AE8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n-US" sz="1600" dirty="0" smtClean="0"/>
            <a:t>As on November, 149 companies have completed their OFS issues</a:t>
          </a:r>
          <a:endParaRPr lang="en-US" sz="1600" dirty="0"/>
        </a:p>
      </dgm:t>
    </dgm:pt>
    <dgm:pt modelId="{2490F988-4665-4310-BFF5-365EA466BB12}" type="parTrans" cxnId="{4CDD4102-2EBA-42C1-97F4-145C47AEAC39}">
      <dgm:prSet/>
      <dgm:spPr/>
      <dgm:t>
        <a:bodyPr/>
        <a:lstStyle/>
        <a:p>
          <a:endParaRPr lang="en-US" sz="1600"/>
        </a:p>
      </dgm:t>
    </dgm:pt>
    <dgm:pt modelId="{EF063507-C2A7-4A0C-B814-66A89EC8B429}" type="sibTrans" cxnId="{4CDD4102-2EBA-42C1-97F4-145C47AEAC39}">
      <dgm:prSet/>
      <dgm:spPr/>
      <dgm:t>
        <a:bodyPr/>
        <a:lstStyle/>
        <a:p>
          <a:endParaRPr lang="en-US" sz="1600"/>
        </a:p>
      </dgm:t>
    </dgm:pt>
    <dgm:pt modelId="{0EB0EFD4-A00A-4E32-BC5D-F26972237389}">
      <dgm:prSet custT="1"/>
      <dgm:spPr/>
      <dgm:t>
        <a:bodyPr/>
        <a:lstStyle/>
        <a:p>
          <a:pPr rtl="0"/>
          <a:r>
            <a:rPr lang="en-US" sz="1600" dirty="0" smtClean="0"/>
            <a:t>BSE appointed the Designated Stock Exchange in 126 (~85%) OFS issues. </a:t>
          </a:r>
          <a:endParaRPr lang="en-US" sz="1600" dirty="0"/>
        </a:p>
      </dgm:t>
    </dgm:pt>
    <dgm:pt modelId="{A8B3721C-805A-441E-BD6F-FD1EE14E56E4}" type="parTrans" cxnId="{2AF9ECA7-5758-48ED-96A0-D82E0A6815ED}">
      <dgm:prSet/>
      <dgm:spPr/>
      <dgm:t>
        <a:bodyPr/>
        <a:lstStyle/>
        <a:p>
          <a:endParaRPr lang="en-US" sz="1600"/>
        </a:p>
      </dgm:t>
    </dgm:pt>
    <dgm:pt modelId="{764D8171-EA35-4BCD-939A-3DA19EDC8F78}" type="sibTrans" cxnId="{2AF9ECA7-5758-48ED-96A0-D82E0A6815ED}">
      <dgm:prSet/>
      <dgm:spPr/>
      <dgm:t>
        <a:bodyPr/>
        <a:lstStyle/>
        <a:p>
          <a:endParaRPr lang="en-US" sz="1600"/>
        </a:p>
      </dgm:t>
    </dgm:pt>
    <dgm:pt modelId="{2D874B72-A415-476B-9E55-34C620FC7FC3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n-US" sz="1600" smtClean="0"/>
            <a:t>Over 500 members have participated in OFS via BSE platform.</a:t>
          </a:r>
          <a:endParaRPr lang="en-US" sz="1600"/>
        </a:p>
      </dgm:t>
    </dgm:pt>
    <dgm:pt modelId="{384998CA-6111-4B7F-8AC1-6A33B1DA45EC}" type="parTrans" cxnId="{A37BA02F-40D2-4680-924A-F771332B6DEB}">
      <dgm:prSet/>
      <dgm:spPr/>
      <dgm:t>
        <a:bodyPr/>
        <a:lstStyle/>
        <a:p>
          <a:endParaRPr lang="en-US" sz="1600"/>
        </a:p>
      </dgm:t>
    </dgm:pt>
    <dgm:pt modelId="{5EBB5766-CAEC-4525-8A6B-CEC191438CFE}" type="sibTrans" cxnId="{A37BA02F-40D2-4680-924A-F771332B6DEB}">
      <dgm:prSet/>
      <dgm:spPr/>
      <dgm:t>
        <a:bodyPr/>
        <a:lstStyle/>
        <a:p>
          <a:endParaRPr lang="en-US" sz="1600"/>
        </a:p>
      </dgm:t>
    </dgm:pt>
    <dgm:pt modelId="{424AACEE-9AEE-4898-BD97-C227330E2BD1}">
      <dgm:prSet custT="1"/>
      <dgm:spPr/>
      <dgm:t>
        <a:bodyPr/>
        <a:lstStyle/>
        <a:p>
          <a:pPr rtl="0"/>
          <a:r>
            <a:rPr lang="en-US" sz="1600" smtClean="0"/>
            <a:t>The process has helped the Government to raise over Rs. 37,520 Crs through divestment of holdings in PSUs.</a:t>
          </a:r>
          <a:endParaRPr lang="en-US" sz="1600"/>
        </a:p>
      </dgm:t>
    </dgm:pt>
    <dgm:pt modelId="{3A928FF7-075F-45C9-8DED-BC023595708D}" type="parTrans" cxnId="{85A34E0D-B934-4668-95A6-E5E02477636C}">
      <dgm:prSet/>
      <dgm:spPr/>
      <dgm:t>
        <a:bodyPr/>
        <a:lstStyle/>
        <a:p>
          <a:endParaRPr lang="en-US" sz="1600"/>
        </a:p>
      </dgm:t>
    </dgm:pt>
    <dgm:pt modelId="{C7A1A04B-97B0-48D9-B994-A429354D9A14}" type="sibTrans" cxnId="{85A34E0D-B934-4668-95A6-E5E02477636C}">
      <dgm:prSet/>
      <dgm:spPr/>
      <dgm:t>
        <a:bodyPr/>
        <a:lstStyle/>
        <a:p>
          <a:endParaRPr lang="en-US" sz="1600"/>
        </a:p>
      </dgm:t>
    </dgm:pt>
    <dgm:pt modelId="{029DF68E-89EF-4E6C-A20F-5A8DFAE7AD3C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n-US" sz="1600" smtClean="0"/>
            <a:t>83 OFS issues have been conducted exclusively only on BSE Platform</a:t>
          </a:r>
          <a:endParaRPr lang="en-US" sz="1600"/>
        </a:p>
      </dgm:t>
    </dgm:pt>
    <dgm:pt modelId="{150DC074-51B2-49E0-A516-5DFA94D7E8D6}" type="parTrans" cxnId="{1C1951DE-0908-4A1E-A17C-A4513975B87B}">
      <dgm:prSet/>
      <dgm:spPr/>
      <dgm:t>
        <a:bodyPr/>
        <a:lstStyle/>
        <a:p>
          <a:endParaRPr lang="en-US" sz="1600"/>
        </a:p>
      </dgm:t>
    </dgm:pt>
    <dgm:pt modelId="{E4366015-B45F-4866-907C-2EFE57736920}" type="sibTrans" cxnId="{1C1951DE-0908-4A1E-A17C-A4513975B87B}">
      <dgm:prSet/>
      <dgm:spPr/>
      <dgm:t>
        <a:bodyPr/>
        <a:lstStyle/>
        <a:p>
          <a:endParaRPr lang="en-US" sz="1600"/>
        </a:p>
      </dgm:t>
    </dgm:pt>
    <dgm:pt modelId="{EAEE9B46-BB60-467E-95D6-B6448D51180B}" type="pres">
      <dgm:prSet presAssocID="{E97FAADC-5D97-41B4-8E9B-E862372D4B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9DEF80-90CC-43B5-AA51-85F714AF6609}" type="pres">
      <dgm:prSet presAssocID="{186FAF08-2AC2-47F3-96AE-1CC1D7EE8AE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0465BC-B3C2-4BDD-B404-B946B801894C}" type="pres">
      <dgm:prSet presAssocID="{EF063507-C2A7-4A0C-B814-66A89EC8B429}" presName="spacer" presStyleCnt="0"/>
      <dgm:spPr/>
    </dgm:pt>
    <dgm:pt modelId="{9D36162D-1E6A-408C-91A6-9A7C8CF7FD2C}" type="pres">
      <dgm:prSet presAssocID="{0EB0EFD4-A00A-4E32-BC5D-F2697223738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E5FC21-3E7D-47B2-8BF9-6DEB37BA9DCB}" type="pres">
      <dgm:prSet presAssocID="{764D8171-EA35-4BCD-939A-3DA19EDC8F78}" presName="spacer" presStyleCnt="0"/>
      <dgm:spPr/>
    </dgm:pt>
    <dgm:pt modelId="{6FFA31E0-5126-4568-B52B-0DA1045834C1}" type="pres">
      <dgm:prSet presAssocID="{2D874B72-A415-476B-9E55-34C620FC7FC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F30D0C-52B4-4472-995C-A44F59AA52D9}" type="pres">
      <dgm:prSet presAssocID="{5EBB5766-CAEC-4525-8A6B-CEC191438CFE}" presName="spacer" presStyleCnt="0"/>
      <dgm:spPr/>
    </dgm:pt>
    <dgm:pt modelId="{E4034029-06B1-4E29-977B-DCF706018516}" type="pres">
      <dgm:prSet presAssocID="{424AACEE-9AEE-4898-BD97-C227330E2BD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8A135C-F040-4F2E-9256-C6AE2C08623C}" type="pres">
      <dgm:prSet presAssocID="{C7A1A04B-97B0-48D9-B994-A429354D9A14}" presName="spacer" presStyleCnt="0"/>
      <dgm:spPr/>
    </dgm:pt>
    <dgm:pt modelId="{38E14995-495C-4A96-9E65-0A787938CD71}" type="pres">
      <dgm:prSet presAssocID="{029DF68E-89EF-4E6C-A20F-5A8DFAE7AD3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A34E0D-B934-4668-95A6-E5E02477636C}" srcId="{E97FAADC-5D97-41B4-8E9B-E862372D4B95}" destId="{424AACEE-9AEE-4898-BD97-C227330E2BD1}" srcOrd="3" destOrd="0" parTransId="{3A928FF7-075F-45C9-8DED-BC023595708D}" sibTransId="{C7A1A04B-97B0-48D9-B994-A429354D9A14}"/>
    <dgm:cxn modelId="{2AF9ECA7-5758-48ED-96A0-D82E0A6815ED}" srcId="{E97FAADC-5D97-41B4-8E9B-E862372D4B95}" destId="{0EB0EFD4-A00A-4E32-BC5D-F26972237389}" srcOrd="1" destOrd="0" parTransId="{A8B3721C-805A-441E-BD6F-FD1EE14E56E4}" sibTransId="{764D8171-EA35-4BCD-939A-3DA19EDC8F78}"/>
    <dgm:cxn modelId="{C761217A-8321-4539-A102-C8F793ACDC71}" type="presOf" srcId="{0EB0EFD4-A00A-4E32-BC5D-F26972237389}" destId="{9D36162D-1E6A-408C-91A6-9A7C8CF7FD2C}" srcOrd="0" destOrd="0" presId="urn:microsoft.com/office/officeart/2005/8/layout/vList2"/>
    <dgm:cxn modelId="{A4B36887-560E-47E0-9BE0-2ECEFF155FA0}" type="presOf" srcId="{2D874B72-A415-476B-9E55-34C620FC7FC3}" destId="{6FFA31E0-5126-4568-B52B-0DA1045834C1}" srcOrd="0" destOrd="0" presId="urn:microsoft.com/office/officeart/2005/8/layout/vList2"/>
    <dgm:cxn modelId="{4CDD4102-2EBA-42C1-97F4-145C47AEAC39}" srcId="{E97FAADC-5D97-41B4-8E9B-E862372D4B95}" destId="{186FAF08-2AC2-47F3-96AE-1CC1D7EE8AE8}" srcOrd="0" destOrd="0" parTransId="{2490F988-4665-4310-BFF5-365EA466BB12}" sibTransId="{EF063507-C2A7-4A0C-B814-66A89EC8B429}"/>
    <dgm:cxn modelId="{1C1951DE-0908-4A1E-A17C-A4513975B87B}" srcId="{E97FAADC-5D97-41B4-8E9B-E862372D4B95}" destId="{029DF68E-89EF-4E6C-A20F-5A8DFAE7AD3C}" srcOrd="4" destOrd="0" parTransId="{150DC074-51B2-49E0-A516-5DFA94D7E8D6}" sibTransId="{E4366015-B45F-4866-907C-2EFE57736920}"/>
    <dgm:cxn modelId="{A37BA02F-40D2-4680-924A-F771332B6DEB}" srcId="{E97FAADC-5D97-41B4-8E9B-E862372D4B95}" destId="{2D874B72-A415-476B-9E55-34C620FC7FC3}" srcOrd="2" destOrd="0" parTransId="{384998CA-6111-4B7F-8AC1-6A33B1DA45EC}" sibTransId="{5EBB5766-CAEC-4525-8A6B-CEC191438CFE}"/>
    <dgm:cxn modelId="{979E6780-BAE9-4679-AAB3-EF811139CDCD}" type="presOf" srcId="{E97FAADC-5D97-41B4-8E9B-E862372D4B95}" destId="{EAEE9B46-BB60-467E-95D6-B6448D51180B}" srcOrd="0" destOrd="0" presId="urn:microsoft.com/office/officeart/2005/8/layout/vList2"/>
    <dgm:cxn modelId="{6B787B0B-30D2-45C7-AC5D-C7156E6C5C03}" type="presOf" srcId="{029DF68E-89EF-4E6C-A20F-5A8DFAE7AD3C}" destId="{38E14995-495C-4A96-9E65-0A787938CD71}" srcOrd="0" destOrd="0" presId="urn:microsoft.com/office/officeart/2005/8/layout/vList2"/>
    <dgm:cxn modelId="{B4870F93-84C7-4690-BA41-13DA5D331180}" type="presOf" srcId="{186FAF08-2AC2-47F3-96AE-1CC1D7EE8AE8}" destId="{719DEF80-90CC-43B5-AA51-85F714AF6609}" srcOrd="0" destOrd="0" presId="urn:microsoft.com/office/officeart/2005/8/layout/vList2"/>
    <dgm:cxn modelId="{F0A3E656-E290-427C-B30F-7EBA3E116DC0}" type="presOf" srcId="{424AACEE-9AEE-4898-BD97-C227330E2BD1}" destId="{E4034029-06B1-4E29-977B-DCF706018516}" srcOrd="0" destOrd="0" presId="urn:microsoft.com/office/officeart/2005/8/layout/vList2"/>
    <dgm:cxn modelId="{EE3A437F-EE42-40B0-A0D0-90F654545E4B}" type="presParOf" srcId="{EAEE9B46-BB60-467E-95D6-B6448D51180B}" destId="{719DEF80-90CC-43B5-AA51-85F714AF6609}" srcOrd="0" destOrd="0" presId="urn:microsoft.com/office/officeart/2005/8/layout/vList2"/>
    <dgm:cxn modelId="{D73F8989-C51A-4062-9B74-4A02F34051E4}" type="presParOf" srcId="{EAEE9B46-BB60-467E-95D6-B6448D51180B}" destId="{730465BC-B3C2-4BDD-B404-B946B801894C}" srcOrd="1" destOrd="0" presId="urn:microsoft.com/office/officeart/2005/8/layout/vList2"/>
    <dgm:cxn modelId="{5DEC7454-4B2E-465E-AE19-E0E5FBC6752D}" type="presParOf" srcId="{EAEE9B46-BB60-467E-95D6-B6448D51180B}" destId="{9D36162D-1E6A-408C-91A6-9A7C8CF7FD2C}" srcOrd="2" destOrd="0" presId="urn:microsoft.com/office/officeart/2005/8/layout/vList2"/>
    <dgm:cxn modelId="{D122194F-8AA9-48F0-83BA-8EC9650D894B}" type="presParOf" srcId="{EAEE9B46-BB60-467E-95D6-B6448D51180B}" destId="{57E5FC21-3E7D-47B2-8BF9-6DEB37BA9DCB}" srcOrd="3" destOrd="0" presId="urn:microsoft.com/office/officeart/2005/8/layout/vList2"/>
    <dgm:cxn modelId="{167D4D3C-2948-4959-ABD1-79DFE264A8D6}" type="presParOf" srcId="{EAEE9B46-BB60-467E-95D6-B6448D51180B}" destId="{6FFA31E0-5126-4568-B52B-0DA1045834C1}" srcOrd="4" destOrd="0" presId="urn:microsoft.com/office/officeart/2005/8/layout/vList2"/>
    <dgm:cxn modelId="{CE904554-C68C-4D0A-8333-A347CA6F879F}" type="presParOf" srcId="{EAEE9B46-BB60-467E-95D6-B6448D51180B}" destId="{C4F30D0C-52B4-4472-995C-A44F59AA52D9}" srcOrd="5" destOrd="0" presId="urn:microsoft.com/office/officeart/2005/8/layout/vList2"/>
    <dgm:cxn modelId="{874C4BF7-630F-43E1-9D83-5A28606DC788}" type="presParOf" srcId="{EAEE9B46-BB60-467E-95D6-B6448D51180B}" destId="{E4034029-06B1-4E29-977B-DCF706018516}" srcOrd="6" destOrd="0" presId="urn:microsoft.com/office/officeart/2005/8/layout/vList2"/>
    <dgm:cxn modelId="{EAF1C72A-25F5-46B3-98B8-A959444A8F4D}" type="presParOf" srcId="{EAEE9B46-BB60-467E-95D6-B6448D51180B}" destId="{138A135C-F040-4F2E-9256-C6AE2C08623C}" srcOrd="7" destOrd="0" presId="urn:microsoft.com/office/officeart/2005/8/layout/vList2"/>
    <dgm:cxn modelId="{22D86FDD-CF01-4539-8811-3F6A2CFC9EF7}" type="presParOf" srcId="{EAEE9B46-BB60-467E-95D6-B6448D51180B}" destId="{38E14995-495C-4A96-9E65-0A787938CD7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9E197D7-095C-425B-8AC8-6CE8D0480715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463715-C449-4BE0-B638-06FF2821F457}">
      <dgm:prSet phldrT="[Text]" custT="1"/>
      <dgm:spPr/>
      <dgm:t>
        <a:bodyPr/>
        <a:lstStyle/>
        <a:p>
          <a:r>
            <a:rPr lang="en-US" sz="2200" b="1" dirty="0" smtClean="0">
              <a:latin typeface="+mn-lt"/>
              <a:cs typeface="Arial" panose="020B0604020202020204" pitchFamily="34" charset="0"/>
            </a:rPr>
            <a:t>Buyback</a:t>
          </a:r>
          <a:endParaRPr lang="en-US" sz="2200" b="1" dirty="0">
            <a:latin typeface="+mn-lt"/>
            <a:cs typeface="Arial" panose="020B0604020202020204" pitchFamily="34" charset="0"/>
          </a:endParaRPr>
        </a:p>
      </dgm:t>
    </dgm:pt>
    <dgm:pt modelId="{6BC7574A-5249-407C-A1DC-CEB6E3E3459B}" type="parTrans" cxnId="{5D21FBE4-65B3-4C10-8DD1-6BCA14552E76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414C8658-A432-4785-A9FA-506BA211413F}" type="sibTrans" cxnId="{5D21FBE4-65B3-4C10-8DD1-6BCA14552E76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6E17BBAE-AA19-469D-8DB7-E51022C1BE31}">
      <dgm:prSet phldrT="[Text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800" dirty="0" smtClean="0">
              <a:latin typeface="+mn-lt"/>
            </a:rPr>
            <a:t>Book Size (Shares) </a:t>
          </a:r>
        </a:p>
        <a:p>
          <a:r>
            <a:rPr lang="en-US" sz="1800" dirty="0" smtClean="0">
              <a:latin typeface="+mn-lt"/>
            </a:rPr>
            <a:t>12,65,000</a:t>
          </a:r>
          <a:endParaRPr lang="en-US" sz="1800" dirty="0">
            <a:latin typeface="+mn-lt"/>
          </a:endParaRPr>
        </a:p>
      </dgm:t>
    </dgm:pt>
    <dgm:pt modelId="{61B21DA9-8326-459D-B957-8CF8BC218D80}" type="parTrans" cxnId="{938095FD-63D3-424F-80B4-44E570E46287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F9E8EE7E-2D33-4780-8464-37813A05E15D}" type="sibTrans" cxnId="{938095FD-63D3-424F-80B4-44E570E46287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619BF980-E16B-4F61-89B4-B6FF1727A621}">
      <dgm:prSet phldrT="[Text]" custT="1"/>
      <dgm:spPr/>
      <dgm:t>
        <a:bodyPr/>
        <a:lstStyle/>
        <a:p>
          <a:r>
            <a:rPr lang="en-US" sz="2200" b="1" dirty="0" smtClean="0">
              <a:latin typeface="+mn-lt"/>
              <a:cs typeface="Arial" panose="020B0604020202020204" pitchFamily="34" charset="0"/>
            </a:rPr>
            <a:t>Delisting</a:t>
          </a:r>
          <a:endParaRPr lang="en-US" sz="2200" b="1" dirty="0">
            <a:latin typeface="+mn-lt"/>
            <a:cs typeface="Arial" panose="020B0604020202020204" pitchFamily="34" charset="0"/>
          </a:endParaRPr>
        </a:p>
      </dgm:t>
    </dgm:pt>
    <dgm:pt modelId="{1429EF77-356D-44A5-9400-676A6B716219}" type="parTrans" cxnId="{DC89709D-6FA3-4347-818E-D7744787ABC7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F50C3CD1-2742-4D7A-9BB7-43CBD8FEE7E5}" type="sibTrans" cxnId="{DC89709D-6FA3-4347-818E-D7744787ABC7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EB96E64C-0699-4D14-9303-3E437CE6B34F}">
      <dgm:prSet phldrT="[Text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800" dirty="0" smtClean="0">
              <a:latin typeface="+mn-lt"/>
            </a:rPr>
            <a:t>ESSAR Oil Ltd.</a:t>
          </a:r>
          <a:endParaRPr lang="en-US" sz="1800" dirty="0">
            <a:latin typeface="+mn-lt"/>
          </a:endParaRPr>
        </a:p>
      </dgm:t>
    </dgm:pt>
    <dgm:pt modelId="{9A074A26-5B3E-41AD-BE82-81D42247FB6B}" type="parTrans" cxnId="{7BAA1F6A-657C-436E-8237-FF7A45F79BEC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883689BC-F943-4FD1-B84C-F68F782FA1C4}" type="sibTrans" cxnId="{7BAA1F6A-657C-436E-8237-FF7A45F79BEC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49359BF0-192F-441C-8BA4-2BCC5AC58EAB}">
      <dgm:prSet phldrT="[Text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800" dirty="0" smtClean="0">
              <a:latin typeface="+mn-lt"/>
            </a:rPr>
            <a:t>Book Size (Shares)</a:t>
          </a:r>
        </a:p>
        <a:p>
          <a:r>
            <a:rPr lang="en-US" sz="1800" dirty="0" smtClean="0">
              <a:latin typeface="+mn-lt"/>
            </a:rPr>
            <a:t>14,24,89,858</a:t>
          </a:r>
          <a:endParaRPr lang="en-US" sz="1800" dirty="0">
            <a:latin typeface="+mn-lt"/>
          </a:endParaRPr>
        </a:p>
      </dgm:t>
    </dgm:pt>
    <dgm:pt modelId="{148FE9F1-ABC9-405E-83CA-B9F68917C7D6}" type="parTrans" cxnId="{A13D02BD-4845-4EDF-911B-787DC76A750B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40BCDC0E-58F6-42F0-82B5-07D17D0F9919}" type="sibTrans" cxnId="{A13D02BD-4845-4EDF-911B-787DC76A750B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1B727A68-65C2-4518-B562-02A784FABF05}">
      <dgm:prSet phldrT="[Text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800" dirty="0" smtClean="0">
              <a:latin typeface="+mn-lt"/>
            </a:rPr>
            <a:t>Book Size (Shares) </a:t>
          </a:r>
        </a:p>
        <a:p>
          <a:r>
            <a:rPr lang="en-US" sz="1800" dirty="0" smtClean="0">
              <a:latin typeface="+mn-lt"/>
            </a:rPr>
            <a:t>2,26,512</a:t>
          </a:r>
          <a:endParaRPr lang="en-US" sz="1800" dirty="0">
            <a:latin typeface="+mn-lt"/>
          </a:endParaRPr>
        </a:p>
      </dgm:t>
    </dgm:pt>
    <dgm:pt modelId="{C50F88B4-2A6F-4D6E-A54B-0D3B00D499D3}" type="parTrans" cxnId="{CC0FA02C-522E-408C-BFA8-1848436D3813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5D8894B1-560E-4F88-87F9-476ADF16DE44}" type="sibTrans" cxnId="{CC0FA02C-522E-408C-BFA8-1848436D3813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A165452A-ADBE-4666-A5CB-423A6939C3E5}">
      <dgm:prSet phldrT="[Text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800" dirty="0" smtClean="0">
              <a:latin typeface="+mn-lt"/>
            </a:rPr>
            <a:t>Issue Size (</a:t>
          </a:r>
          <a:r>
            <a:rPr lang="en-US" sz="1800" dirty="0" err="1" smtClean="0">
              <a:latin typeface="+mn-lt"/>
            </a:rPr>
            <a:t>Rs.crs</a:t>
          </a:r>
          <a:r>
            <a:rPr lang="en-US" sz="1800" dirty="0" smtClean="0">
              <a:latin typeface="+mn-lt"/>
            </a:rPr>
            <a:t>)</a:t>
          </a:r>
        </a:p>
        <a:p>
          <a:r>
            <a:rPr lang="en-US" sz="1800" dirty="0" smtClean="0">
              <a:latin typeface="+mn-lt"/>
            </a:rPr>
            <a:t> 506</a:t>
          </a:r>
          <a:endParaRPr lang="en-US" sz="1800" dirty="0">
            <a:latin typeface="+mn-lt"/>
          </a:endParaRPr>
        </a:p>
      </dgm:t>
    </dgm:pt>
    <dgm:pt modelId="{DD4E8180-6131-4588-BB3E-3856A608C2E2}" type="parTrans" cxnId="{2FB6AEFF-0B6D-4224-9898-9FF943B3CB5A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F825FA46-CFD1-40DD-AD70-4879DA664590}" type="sibTrans" cxnId="{2FB6AEFF-0B6D-4224-9898-9FF943B3CB5A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4907B2B9-A62D-47C9-975C-137D94BF6844}">
      <dgm:prSet phldrT="[Text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800" dirty="0" smtClean="0">
              <a:latin typeface="+mn-lt"/>
            </a:rPr>
            <a:t>Issue Size (</a:t>
          </a:r>
          <a:r>
            <a:rPr lang="en-US" sz="1800" dirty="0" err="1" smtClean="0">
              <a:latin typeface="+mn-lt"/>
            </a:rPr>
            <a:t>Rs.crs</a:t>
          </a:r>
          <a:r>
            <a:rPr lang="en-US" sz="1800" dirty="0" smtClean="0">
              <a:latin typeface="+mn-lt"/>
            </a:rPr>
            <a:t>) </a:t>
          </a:r>
        </a:p>
        <a:p>
          <a:r>
            <a:rPr lang="en-US" sz="1800" dirty="0" smtClean="0">
              <a:latin typeface="+mn-lt"/>
            </a:rPr>
            <a:t>2081</a:t>
          </a:r>
          <a:endParaRPr lang="en-US" sz="1800" dirty="0">
            <a:latin typeface="+mn-lt"/>
          </a:endParaRPr>
        </a:p>
      </dgm:t>
    </dgm:pt>
    <dgm:pt modelId="{8B8AA7A6-6E47-4CEA-837B-EAB761F943DD}" type="parTrans" cxnId="{73EC9C2C-8370-4DCC-829A-C1BC430929FD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35013DE0-CB5B-4A4F-AE6D-7638D3C0E489}" type="sibTrans" cxnId="{73EC9C2C-8370-4DCC-829A-C1BC430929FD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9F620236-EC33-431D-80AC-7C1B4B64E925}">
      <dgm:prSet phldrT="[Text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800" dirty="0" smtClean="0">
              <a:latin typeface="+mn-lt"/>
            </a:rPr>
            <a:t>Issue Size (</a:t>
          </a:r>
          <a:r>
            <a:rPr lang="en-US" sz="1800" dirty="0" err="1" smtClean="0">
              <a:latin typeface="+mn-lt"/>
            </a:rPr>
            <a:t>Rs.crs</a:t>
          </a:r>
          <a:r>
            <a:rPr lang="en-US" sz="1800" dirty="0" smtClean="0">
              <a:latin typeface="+mn-lt"/>
            </a:rPr>
            <a:t>) </a:t>
          </a:r>
        </a:p>
        <a:p>
          <a:r>
            <a:rPr lang="en-US" sz="1800" dirty="0" smtClean="0">
              <a:latin typeface="+mn-lt"/>
            </a:rPr>
            <a:t>396</a:t>
          </a:r>
          <a:endParaRPr lang="en-US" sz="1800" dirty="0">
            <a:latin typeface="+mn-lt"/>
          </a:endParaRPr>
        </a:p>
      </dgm:t>
    </dgm:pt>
    <dgm:pt modelId="{794A9751-5977-441F-B38E-0E60A39380C9}" type="parTrans" cxnId="{F1852604-5D62-46D6-B158-DEA96CED0E7D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41087D5B-738E-48DA-9D0F-25C6B3CA1FA7}" type="sibTrans" cxnId="{F1852604-5D62-46D6-B158-DEA96CED0E7D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7790CBB0-1BC1-4E5D-A00F-0F7DC792B269}">
      <dgm:prSet phldrT="[Text]" custT="1"/>
      <dgm:spPr/>
      <dgm:t>
        <a:bodyPr/>
        <a:lstStyle/>
        <a:p>
          <a:r>
            <a:rPr lang="en-US" sz="2200" b="1" dirty="0" smtClean="0">
              <a:latin typeface="+mn-lt"/>
              <a:cs typeface="Arial" panose="020B0604020202020204" pitchFamily="34" charset="0"/>
            </a:rPr>
            <a:t>Takeover</a:t>
          </a:r>
          <a:endParaRPr lang="en-US" sz="2200" b="1" dirty="0">
            <a:latin typeface="+mn-lt"/>
            <a:cs typeface="Arial" panose="020B0604020202020204" pitchFamily="34" charset="0"/>
          </a:endParaRPr>
        </a:p>
      </dgm:t>
    </dgm:pt>
    <dgm:pt modelId="{D559828A-421A-4F9F-82CC-5DE9202ECA07}" type="parTrans" cxnId="{B7634CC4-070E-4090-BCBE-7430F42CB016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71E92CAC-1B38-40AE-91CB-DD6322895D83}" type="sibTrans" cxnId="{B7634CC4-070E-4090-BCBE-7430F42CB016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37D3DD35-BCB3-49BB-995D-4D0A906CBD1D}">
      <dgm:prSet phldrT="[Text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800" dirty="0" smtClean="0">
              <a:latin typeface="+mn-lt"/>
            </a:rPr>
            <a:t>Tide Water Oil (India) Ltd.</a:t>
          </a:r>
          <a:endParaRPr lang="en-US" sz="1800" dirty="0">
            <a:latin typeface="+mn-lt"/>
          </a:endParaRPr>
        </a:p>
      </dgm:t>
    </dgm:pt>
    <dgm:pt modelId="{301EDB33-6426-46F0-8C81-EF6B5B1D4F8B}" type="parTrans" cxnId="{5834D2AC-A4C5-4482-B8DF-9810F13FCDEC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4B2965E2-7FCE-4AD2-B8A4-12B4B60F210A}" type="sibTrans" cxnId="{5834D2AC-A4C5-4482-B8DF-9810F13FCDEC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28DA9BF9-A139-45B6-BF98-89116AE76CE3}">
      <dgm:prSet phldrT="[Text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800" dirty="0" smtClean="0">
              <a:latin typeface="+mn-lt"/>
            </a:rPr>
            <a:t>Bayer </a:t>
          </a:r>
          <a:r>
            <a:rPr lang="en-US" sz="1800" dirty="0" err="1" smtClean="0">
              <a:latin typeface="+mn-lt"/>
            </a:rPr>
            <a:t>Cropscience</a:t>
          </a:r>
          <a:r>
            <a:rPr lang="en-US" sz="1800" dirty="0" smtClean="0">
              <a:latin typeface="+mn-lt"/>
            </a:rPr>
            <a:t> Ltd.</a:t>
          </a:r>
          <a:endParaRPr lang="en-US" sz="1800" dirty="0">
            <a:latin typeface="+mn-lt"/>
          </a:endParaRPr>
        </a:p>
      </dgm:t>
    </dgm:pt>
    <dgm:pt modelId="{C6F0BAE5-8218-4EE6-B6D5-7FF402540CE0}" type="sibTrans" cxnId="{F200A3B2-8E37-4EB8-8289-207A1D7B331A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72A35811-022C-416C-8250-DE5F36AB355F}" type="parTrans" cxnId="{F200A3B2-8E37-4EB8-8289-207A1D7B331A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87CD23B7-A0FB-4549-883C-2AA43F6C68EB}" type="pres">
      <dgm:prSet presAssocID="{19E197D7-095C-425B-8AC8-6CE8D048071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858F4E-939F-4A92-A35A-D370BC3F9336}" type="pres">
      <dgm:prSet presAssocID="{F1463715-C449-4BE0-B638-06FF2821F457}" presName="compNode" presStyleCnt="0"/>
      <dgm:spPr/>
    </dgm:pt>
    <dgm:pt modelId="{A72109A5-9DA9-4B28-ADF4-F3AE886FAC0C}" type="pres">
      <dgm:prSet presAssocID="{F1463715-C449-4BE0-B638-06FF2821F457}" presName="aNode" presStyleLbl="bgShp" presStyleIdx="0" presStyleCnt="3"/>
      <dgm:spPr/>
      <dgm:t>
        <a:bodyPr/>
        <a:lstStyle/>
        <a:p>
          <a:endParaRPr lang="en-US"/>
        </a:p>
      </dgm:t>
    </dgm:pt>
    <dgm:pt modelId="{F7C42B4E-C592-4714-811A-D43EE3976380}" type="pres">
      <dgm:prSet presAssocID="{F1463715-C449-4BE0-B638-06FF2821F457}" presName="textNode" presStyleLbl="bgShp" presStyleIdx="0" presStyleCnt="3"/>
      <dgm:spPr/>
      <dgm:t>
        <a:bodyPr/>
        <a:lstStyle/>
        <a:p>
          <a:endParaRPr lang="en-US"/>
        </a:p>
      </dgm:t>
    </dgm:pt>
    <dgm:pt modelId="{5E69AF62-8860-4E2F-876E-B31467B02349}" type="pres">
      <dgm:prSet presAssocID="{F1463715-C449-4BE0-B638-06FF2821F457}" presName="compChildNode" presStyleCnt="0"/>
      <dgm:spPr/>
    </dgm:pt>
    <dgm:pt modelId="{A925590D-AF83-4E5F-9494-A2102489B215}" type="pres">
      <dgm:prSet presAssocID="{F1463715-C449-4BE0-B638-06FF2821F457}" presName="theInnerList" presStyleCnt="0"/>
      <dgm:spPr/>
    </dgm:pt>
    <dgm:pt modelId="{1B477EDA-B543-4E79-B030-06655080BAB3}" type="pres">
      <dgm:prSet presAssocID="{28DA9BF9-A139-45B6-BF98-89116AE76CE3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0A347-CACB-480F-A307-D0F1E076408D}" type="pres">
      <dgm:prSet presAssocID="{28DA9BF9-A139-45B6-BF98-89116AE76CE3}" presName="aSpace2" presStyleCnt="0"/>
      <dgm:spPr/>
    </dgm:pt>
    <dgm:pt modelId="{654F6C4B-21DE-4DB1-8863-2DB79A3A1E00}" type="pres">
      <dgm:prSet presAssocID="{6E17BBAE-AA19-469D-8DB7-E51022C1BE31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98CCB2-11AB-42DE-B60C-C0F92C1DCC68}" type="pres">
      <dgm:prSet presAssocID="{6E17BBAE-AA19-469D-8DB7-E51022C1BE31}" presName="aSpace2" presStyleCnt="0"/>
      <dgm:spPr/>
    </dgm:pt>
    <dgm:pt modelId="{E5738A42-4FE1-47CD-95E2-AE98CC37E938}" type="pres">
      <dgm:prSet presAssocID="{A165452A-ADBE-4666-A5CB-423A6939C3E5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E65D73-C915-4CBE-ACE4-9694B6DD7267}" type="pres">
      <dgm:prSet presAssocID="{F1463715-C449-4BE0-B638-06FF2821F457}" presName="aSpace" presStyleCnt="0"/>
      <dgm:spPr/>
    </dgm:pt>
    <dgm:pt modelId="{218DC435-5019-47F9-A3C0-9D19FDC5CF4B}" type="pres">
      <dgm:prSet presAssocID="{619BF980-E16B-4F61-89B4-B6FF1727A621}" presName="compNode" presStyleCnt="0"/>
      <dgm:spPr/>
    </dgm:pt>
    <dgm:pt modelId="{81323420-6928-43AD-9481-A1271F13FF88}" type="pres">
      <dgm:prSet presAssocID="{619BF980-E16B-4F61-89B4-B6FF1727A621}" presName="aNode" presStyleLbl="bgShp" presStyleIdx="1" presStyleCnt="3"/>
      <dgm:spPr/>
      <dgm:t>
        <a:bodyPr/>
        <a:lstStyle/>
        <a:p>
          <a:endParaRPr lang="en-US"/>
        </a:p>
      </dgm:t>
    </dgm:pt>
    <dgm:pt modelId="{66E7253E-E6ED-4E53-822E-5A43599B88CC}" type="pres">
      <dgm:prSet presAssocID="{619BF980-E16B-4F61-89B4-B6FF1727A621}" presName="textNode" presStyleLbl="bgShp" presStyleIdx="1" presStyleCnt="3"/>
      <dgm:spPr/>
      <dgm:t>
        <a:bodyPr/>
        <a:lstStyle/>
        <a:p>
          <a:endParaRPr lang="en-US"/>
        </a:p>
      </dgm:t>
    </dgm:pt>
    <dgm:pt modelId="{A09C010D-D1AC-47D4-8727-5CB5542B0E9B}" type="pres">
      <dgm:prSet presAssocID="{619BF980-E16B-4F61-89B4-B6FF1727A621}" presName="compChildNode" presStyleCnt="0"/>
      <dgm:spPr/>
    </dgm:pt>
    <dgm:pt modelId="{95FA038E-78CB-46C5-A27D-0B9029AE4F25}" type="pres">
      <dgm:prSet presAssocID="{619BF980-E16B-4F61-89B4-B6FF1727A621}" presName="theInnerList" presStyleCnt="0"/>
      <dgm:spPr/>
    </dgm:pt>
    <dgm:pt modelId="{2DCFDC3A-FBDA-4D05-8477-67E02A14B0DE}" type="pres">
      <dgm:prSet presAssocID="{EB96E64C-0699-4D14-9303-3E437CE6B34F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00D4C-CCBD-4421-A904-E755D08CC138}" type="pres">
      <dgm:prSet presAssocID="{EB96E64C-0699-4D14-9303-3E437CE6B34F}" presName="aSpace2" presStyleCnt="0"/>
      <dgm:spPr/>
    </dgm:pt>
    <dgm:pt modelId="{B39DC411-5F5E-4F5B-B7A1-110010AEADB1}" type="pres">
      <dgm:prSet presAssocID="{49359BF0-192F-441C-8BA4-2BCC5AC58EAB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83729D-ADAA-4AB5-BE33-1EBFAA38A50D}" type="pres">
      <dgm:prSet presAssocID="{49359BF0-192F-441C-8BA4-2BCC5AC58EAB}" presName="aSpace2" presStyleCnt="0"/>
      <dgm:spPr/>
    </dgm:pt>
    <dgm:pt modelId="{F47796EE-A723-474C-8E37-DA6CD78957C1}" type="pres">
      <dgm:prSet presAssocID="{4907B2B9-A62D-47C9-975C-137D94BF6844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996402-30CD-485D-975C-9373AB6508F4}" type="pres">
      <dgm:prSet presAssocID="{619BF980-E16B-4F61-89B4-B6FF1727A621}" presName="aSpace" presStyleCnt="0"/>
      <dgm:spPr/>
    </dgm:pt>
    <dgm:pt modelId="{F17376CC-AF0A-4443-91B5-7ACEB846FA34}" type="pres">
      <dgm:prSet presAssocID="{7790CBB0-1BC1-4E5D-A00F-0F7DC792B269}" presName="compNode" presStyleCnt="0"/>
      <dgm:spPr/>
    </dgm:pt>
    <dgm:pt modelId="{4BE170C4-C1E1-4707-A48B-27676D4C6071}" type="pres">
      <dgm:prSet presAssocID="{7790CBB0-1BC1-4E5D-A00F-0F7DC792B269}" presName="aNode" presStyleLbl="bgShp" presStyleIdx="2" presStyleCnt="3"/>
      <dgm:spPr/>
      <dgm:t>
        <a:bodyPr/>
        <a:lstStyle/>
        <a:p>
          <a:endParaRPr lang="en-US"/>
        </a:p>
      </dgm:t>
    </dgm:pt>
    <dgm:pt modelId="{8BE1767D-B796-43C8-B947-C161B0CA0B90}" type="pres">
      <dgm:prSet presAssocID="{7790CBB0-1BC1-4E5D-A00F-0F7DC792B269}" presName="textNode" presStyleLbl="bgShp" presStyleIdx="2" presStyleCnt="3"/>
      <dgm:spPr/>
      <dgm:t>
        <a:bodyPr/>
        <a:lstStyle/>
        <a:p>
          <a:endParaRPr lang="en-US"/>
        </a:p>
      </dgm:t>
    </dgm:pt>
    <dgm:pt modelId="{0191EFBB-048D-4010-A6C1-73D341D16994}" type="pres">
      <dgm:prSet presAssocID="{7790CBB0-1BC1-4E5D-A00F-0F7DC792B269}" presName="compChildNode" presStyleCnt="0"/>
      <dgm:spPr/>
    </dgm:pt>
    <dgm:pt modelId="{C711215A-93B9-4D21-92C8-D89A95057D25}" type="pres">
      <dgm:prSet presAssocID="{7790CBB0-1BC1-4E5D-A00F-0F7DC792B269}" presName="theInnerList" presStyleCnt="0"/>
      <dgm:spPr/>
    </dgm:pt>
    <dgm:pt modelId="{C40777E3-3EE7-427E-A401-15608D3360E8}" type="pres">
      <dgm:prSet presAssocID="{37D3DD35-BCB3-49BB-995D-4D0A906CBD1D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3F11A8-790C-46A3-9D7D-4788994889CB}" type="pres">
      <dgm:prSet presAssocID="{37D3DD35-BCB3-49BB-995D-4D0A906CBD1D}" presName="aSpace2" presStyleCnt="0"/>
      <dgm:spPr/>
    </dgm:pt>
    <dgm:pt modelId="{9216A7DF-4340-4620-B34D-79DDBD9934F3}" type="pres">
      <dgm:prSet presAssocID="{1B727A68-65C2-4518-B562-02A784FABF05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D10B4F-5F31-48D8-BC38-03155B95E92A}" type="pres">
      <dgm:prSet presAssocID="{1B727A68-65C2-4518-B562-02A784FABF05}" presName="aSpace2" presStyleCnt="0"/>
      <dgm:spPr/>
    </dgm:pt>
    <dgm:pt modelId="{849D4486-652A-4700-B1C3-F5A04E9FD45D}" type="pres">
      <dgm:prSet presAssocID="{9F620236-EC33-431D-80AC-7C1B4B64E925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EC9C2C-8370-4DCC-829A-C1BC430929FD}" srcId="{619BF980-E16B-4F61-89B4-B6FF1727A621}" destId="{4907B2B9-A62D-47C9-975C-137D94BF6844}" srcOrd="2" destOrd="0" parTransId="{8B8AA7A6-6E47-4CEA-837B-EAB761F943DD}" sibTransId="{35013DE0-CB5B-4A4F-AE6D-7638D3C0E489}"/>
    <dgm:cxn modelId="{2A9F62BD-03E7-4664-AC11-0283FA0CCFC8}" type="presOf" srcId="{EB96E64C-0699-4D14-9303-3E437CE6B34F}" destId="{2DCFDC3A-FBDA-4D05-8477-67E02A14B0DE}" srcOrd="0" destOrd="0" presId="urn:microsoft.com/office/officeart/2005/8/layout/lProcess2"/>
    <dgm:cxn modelId="{2FB6AEFF-0B6D-4224-9898-9FF943B3CB5A}" srcId="{F1463715-C449-4BE0-B638-06FF2821F457}" destId="{A165452A-ADBE-4666-A5CB-423A6939C3E5}" srcOrd="2" destOrd="0" parTransId="{DD4E8180-6131-4588-BB3E-3856A608C2E2}" sibTransId="{F825FA46-CFD1-40DD-AD70-4879DA664590}"/>
    <dgm:cxn modelId="{DAA306B6-3F51-4400-94C1-F2F21370D243}" type="presOf" srcId="{F1463715-C449-4BE0-B638-06FF2821F457}" destId="{A72109A5-9DA9-4B28-ADF4-F3AE886FAC0C}" srcOrd="0" destOrd="0" presId="urn:microsoft.com/office/officeart/2005/8/layout/lProcess2"/>
    <dgm:cxn modelId="{938095FD-63D3-424F-80B4-44E570E46287}" srcId="{F1463715-C449-4BE0-B638-06FF2821F457}" destId="{6E17BBAE-AA19-469D-8DB7-E51022C1BE31}" srcOrd="1" destOrd="0" parTransId="{61B21DA9-8326-459D-B957-8CF8BC218D80}" sibTransId="{F9E8EE7E-2D33-4780-8464-37813A05E15D}"/>
    <dgm:cxn modelId="{9395C33E-75F1-40D0-B18B-82D855E83FFC}" type="presOf" srcId="{28DA9BF9-A139-45B6-BF98-89116AE76CE3}" destId="{1B477EDA-B543-4E79-B030-06655080BAB3}" srcOrd="0" destOrd="0" presId="urn:microsoft.com/office/officeart/2005/8/layout/lProcess2"/>
    <dgm:cxn modelId="{CB53BA1A-34F4-49F6-BDF0-44765328DC98}" type="presOf" srcId="{4907B2B9-A62D-47C9-975C-137D94BF6844}" destId="{F47796EE-A723-474C-8E37-DA6CD78957C1}" srcOrd="0" destOrd="0" presId="urn:microsoft.com/office/officeart/2005/8/layout/lProcess2"/>
    <dgm:cxn modelId="{BC72BB7B-DFCE-42A1-94EC-56D07E156F5E}" type="presOf" srcId="{37D3DD35-BCB3-49BB-995D-4D0A906CBD1D}" destId="{C40777E3-3EE7-427E-A401-15608D3360E8}" srcOrd="0" destOrd="0" presId="urn:microsoft.com/office/officeart/2005/8/layout/lProcess2"/>
    <dgm:cxn modelId="{300A48E0-962E-4DA2-BD8C-E36977A14755}" type="presOf" srcId="{1B727A68-65C2-4518-B562-02A784FABF05}" destId="{9216A7DF-4340-4620-B34D-79DDBD9934F3}" srcOrd="0" destOrd="0" presId="urn:microsoft.com/office/officeart/2005/8/layout/lProcess2"/>
    <dgm:cxn modelId="{77CDF860-EA07-45B1-A85E-C3BBB1F6E1E4}" type="presOf" srcId="{49359BF0-192F-441C-8BA4-2BCC5AC58EAB}" destId="{B39DC411-5F5E-4F5B-B7A1-110010AEADB1}" srcOrd="0" destOrd="0" presId="urn:microsoft.com/office/officeart/2005/8/layout/lProcess2"/>
    <dgm:cxn modelId="{E6624B8D-C152-4A56-935D-28643CF2C78A}" type="presOf" srcId="{F1463715-C449-4BE0-B638-06FF2821F457}" destId="{F7C42B4E-C592-4714-811A-D43EE3976380}" srcOrd="1" destOrd="0" presId="urn:microsoft.com/office/officeart/2005/8/layout/lProcess2"/>
    <dgm:cxn modelId="{B7634CC4-070E-4090-BCBE-7430F42CB016}" srcId="{19E197D7-095C-425B-8AC8-6CE8D0480715}" destId="{7790CBB0-1BC1-4E5D-A00F-0F7DC792B269}" srcOrd="2" destOrd="0" parTransId="{D559828A-421A-4F9F-82CC-5DE9202ECA07}" sibTransId="{71E92CAC-1B38-40AE-91CB-DD6322895D83}"/>
    <dgm:cxn modelId="{1D483194-4C02-4DAF-875F-645EFDDC497E}" type="presOf" srcId="{9F620236-EC33-431D-80AC-7C1B4B64E925}" destId="{849D4486-652A-4700-B1C3-F5A04E9FD45D}" srcOrd="0" destOrd="0" presId="urn:microsoft.com/office/officeart/2005/8/layout/lProcess2"/>
    <dgm:cxn modelId="{DC89709D-6FA3-4347-818E-D7744787ABC7}" srcId="{19E197D7-095C-425B-8AC8-6CE8D0480715}" destId="{619BF980-E16B-4F61-89B4-B6FF1727A621}" srcOrd="1" destOrd="0" parTransId="{1429EF77-356D-44A5-9400-676A6B716219}" sibTransId="{F50C3CD1-2742-4D7A-9BB7-43CBD8FEE7E5}"/>
    <dgm:cxn modelId="{F1852604-5D62-46D6-B158-DEA96CED0E7D}" srcId="{7790CBB0-1BC1-4E5D-A00F-0F7DC792B269}" destId="{9F620236-EC33-431D-80AC-7C1B4B64E925}" srcOrd="2" destOrd="0" parTransId="{794A9751-5977-441F-B38E-0E60A39380C9}" sibTransId="{41087D5B-738E-48DA-9D0F-25C6B3CA1FA7}"/>
    <dgm:cxn modelId="{7B2BA9D0-16A0-4E7A-82D1-ED038C7E82C2}" type="presOf" srcId="{19E197D7-095C-425B-8AC8-6CE8D0480715}" destId="{87CD23B7-A0FB-4549-883C-2AA43F6C68EB}" srcOrd="0" destOrd="0" presId="urn:microsoft.com/office/officeart/2005/8/layout/lProcess2"/>
    <dgm:cxn modelId="{5D21FBE4-65B3-4C10-8DD1-6BCA14552E76}" srcId="{19E197D7-095C-425B-8AC8-6CE8D0480715}" destId="{F1463715-C449-4BE0-B638-06FF2821F457}" srcOrd="0" destOrd="0" parTransId="{6BC7574A-5249-407C-A1DC-CEB6E3E3459B}" sibTransId="{414C8658-A432-4785-A9FA-506BA211413F}"/>
    <dgm:cxn modelId="{B0F81602-9349-4155-83F7-4A0AC1AD344B}" type="presOf" srcId="{7790CBB0-1BC1-4E5D-A00F-0F7DC792B269}" destId="{4BE170C4-C1E1-4707-A48B-27676D4C6071}" srcOrd="0" destOrd="0" presId="urn:microsoft.com/office/officeart/2005/8/layout/lProcess2"/>
    <dgm:cxn modelId="{F5348F2F-0A76-47D5-A6FF-0E7326E77CD9}" type="presOf" srcId="{A165452A-ADBE-4666-A5CB-423A6939C3E5}" destId="{E5738A42-4FE1-47CD-95E2-AE98CC37E938}" srcOrd="0" destOrd="0" presId="urn:microsoft.com/office/officeart/2005/8/layout/lProcess2"/>
    <dgm:cxn modelId="{37781735-3A36-4CCF-B0C3-3AA50FE67F41}" type="presOf" srcId="{619BF980-E16B-4F61-89B4-B6FF1727A621}" destId="{66E7253E-E6ED-4E53-822E-5A43599B88CC}" srcOrd="1" destOrd="0" presId="urn:microsoft.com/office/officeart/2005/8/layout/lProcess2"/>
    <dgm:cxn modelId="{5834D2AC-A4C5-4482-B8DF-9810F13FCDEC}" srcId="{7790CBB0-1BC1-4E5D-A00F-0F7DC792B269}" destId="{37D3DD35-BCB3-49BB-995D-4D0A906CBD1D}" srcOrd="0" destOrd="0" parTransId="{301EDB33-6426-46F0-8C81-EF6B5B1D4F8B}" sibTransId="{4B2965E2-7FCE-4AD2-B8A4-12B4B60F210A}"/>
    <dgm:cxn modelId="{5AD9DC7F-6FEB-4A0C-8240-6FDC11B92F86}" type="presOf" srcId="{7790CBB0-1BC1-4E5D-A00F-0F7DC792B269}" destId="{8BE1767D-B796-43C8-B947-C161B0CA0B90}" srcOrd="1" destOrd="0" presId="urn:microsoft.com/office/officeart/2005/8/layout/lProcess2"/>
    <dgm:cxn modelId="{CC0FA02C-522E-408C-BFA8-1848436D3813}" srcId="{7790CBB0-1BC1-4E5D-A00F-0F7DC792B269}" destId="{1B727A68-65C2-4518-B562-02A784FABF05}" srcOrd="1" destOrd="0" parTransId="{C50F88B4-2A6F-4D6E-A54B-0D3B00D499D3}" sibTransId="{5D8894B1-560E-4F88-87F9-476ADF16DE44}"/>
    <dgm:cxn modelId="{F200A3B2-8E37-4EB8-8289-207A1D7B331A}" srcId="{F1463715-C449-4BE0-B638-06FF2821F457}" destId="{28DA9BF9-A139-45B6-BF98-89116AE76CE3}" srcOrd="0" destOrd="0" parTransId="{72A35811-022C-416C-8250-DE5F36AB355F}" sibTransId="{C6F0BAE5-8218-4EE6-B6D5-7FF402540CE0}"/>
    <dgm:cxn modelId="{F2BCE0BB-9E6D-49BF-A126-5E8E052BCFB0}" type="presOf" srcId="{619BF980-E16B-4F61-89B4-B6FF1727A621}" destId="{81323420-6928-43AD-9481-A1271F13FF88}" srcOrd="0" destOrd="0" presId="urn:microsoft.com/office/officeart/2005/8/layout/lProcess2"/>
    <dgm:cxn modelId="{7BAA1F6A-657C-436E-8237-FF7A45F79BEC}" srcId="{619BF980-E16B-4F61-89B4-B6FF1727A621}" destId="{EB96E64C-0699-4D14-9303-3E437CE6B34F}" srcOrd="0" destOrd="0" parTransId="{9A074A26-5B3E-41AD-BE82-81D42247FB6B}" sibTransId="{883689BC-F943-4FD1-B84C-F68F782FA1C4}"/>
    <dgm:cxn modelId="{A13D02BD-4845-4EDF-911B-787DC76A750B}" srcId="{619BF980-E16B-4F61-89B4-B6FF1727A621}" destId="{49359BF0-192F-441C-8BA4-2BCC5AC58EAB}" srcOrd="1" destOrd="0" parTransId="{148FE9F1-ABC9-405E-83CA-B9F68917C7D6}" sibTransId="{40BCDC0E-58F6-42F0-82B5-07D17D0F9919}"/>
    <dgm:cxn modelId="{59329732-80EE-4D38-B559-0BA593B8A8E9}" type="presOf" srcId="{6E17BBAE-AA19-469D-8DB7-E51022C1BE31}" destId="{654F6C4B-21DE-4DB1-8863-2DB79A3A1E00}" srcOrd="0" destOrd="0" presId="urn:microsoft.com/office/officeart/2005/8/layout/lProcess2"/>
    <dgm:cxn modelId="{E7AD9719-08E4-4E87-A0C2-B74FB49296C0}" type="presParOf" srcId="{87CD23B7-A0FB-4549-883C-2AA43F6C68EB}" destId="{51858F4E-939F-4A92-A35A-D370BC3F9336}" srcOrd="0" destOrd="0" presId="urn:microsoft.com/office/officeart/2005/8/layout/lProcess2"/>
    <dgm:cxn modelId="{4013082E-25A7-40E0-9255-32DA25630D82}" type="presParOf" srcId="{51858F4E-939F-4A92-A35A-D370BC3F9336}" destId="{A72109A5-9DA9-4B28-ADF4-F3AE886FAC0C}" srcOrd="0" destOrd="0" presId="urn:microsoft.com/office/officeart/2005/8/layout/lProcess2"/>
    <dgm:cxn modelId="{0F921CAB-F0D0-4DD3-87B6-1C5FF20E7583}" type="presParOf" srcId="{51858F4E-939F-4A92-A35A-D370BC3F9336}" destId="{F7C42B4E-C592-4714-811A-D43EE3976380}" srcOrd="1" destOrd="0" presId="urn:microsoft.com/office/officeart/2005/8/layout/lProcess2"/>
    <dgm:cxn modelId="{E6F84A43-3993-4A27-B408-9C63F90E696B}" type="presParOf" srcId="{51858F4E-939F-4A92-A35A-D370BC3F9336}" destId="{5E69AF62-8860-4E2F-876E-B31467B02349}" srcOrd="2" destOrd="0" presId="urn:microsoft.com/office/officeart/2005/8/layout/lProcess2"/>
    <dgm:cxn modelId="{C3681DBE-1F60-4562-8C64-AEE1695AB4B0}" type="presParOf" srcId="{5E69AF62-8860-4E2F-876E-B31467B02349}" destId="{A925590D-AF83-4E5F-9494-A2102489B215}" srcOrd="0" destOrd="0" presId="urn:microsoft.com/office/officeart/2005/8/layout/lProcess2"/>
    <dgm:cxn modelId="{61A35D20-0E03-4A55-990C-17B2C3ADC782}" type="presParOf" srcId="{A925590D-AF83-4E5F-9494-A2102489B215}" destId="{1B477EDA-B543-4E79-B030-06655080BAB3}" srcOrd="0" destOrd="0" presId="urn:microsoft.com/office/officeart/2005/8/layout/lProcess2"/>
    <dgm:cxn modelId="{07E442CF-8FA5-49E9-95DE-DB99B4E69C57}" type="presParOf" srcId="{A925590D-AF83-4E5F-9494-A2102489B215}" destId="{FDC0A347-CACB-480F-A307-D0F1E076408D}" srcOrd="1" destOrd="0" presId="urn:microsoft.com/office/officeart/2005/8/layout/lProcess2"/>
    <dgm:cxn modelId="{175408FC-D261-4410-9CF3-60F3DC383797}" type="presParOf" srcId="{A925590D-AF83-4E5F-9494-A2102489B215}" destId="{654F6C4B-21DE-4DB1-8863-2DB79A3A1E00}" srcOrd="2" destOrd="0" presId="urn:microsoft.com/office/officeart/2005/8/layout/lProcess2"/>
    <dgm:cxn modelId="{5005096E-DA61-44DE-ACED-BCB96EE3AC4D}" type="presParOf" srcId="{A925590D-AF83-4E5F-9494-A2102489B215}" destId="{FB98CCB2-11AB-42DE-B60C-C0F92C1DCC68}" srcOrd="3" destOrd="0" presId="urn:microsoft.com/office/officeart/2005/8/layout/lProcess2"/>
    <dgm:cxn modelId="{273BFF17-8C27-4AB2-BC69-E3273364578E}" type="presParOf" srcId="{A925590D-AF83-4E5F-9494-A2102489B215}" destId="{E5738A42-4FE1-47CD-95E2-AE98CC37E938}" srcOrd="4" destOrd="0" presId="urn:microsoft.com/office/officeart/2005/8/layout/lProcess2"/>
    <dgm:cxn modelId="{04C6E20F-FF88-4051-9D8D-F57164439F30}" type="presParOf" srcId="{87CD23B7-A0FB-4549-883C-2AA43F6C68EB}" destId="{EFE65D73-C915-4CBE-ACE4-9694B6DD7267}" srcOrd="1" destOrd="0" presId="urn:microsoft.com/office/officeart/2005/8/layout/lProcess2"/>
    <dgm:cxn modelId="{6CDCF8BD-CDC9-40A0-A04D-ECA1A9E1EFE6}" type="presParOf" srcId="{87CD23B7-A0FB-4549-883C-2AA43F6C68EB}" destId="{218DC435-5019-47F9-A3C0-9D19FDC5CF4B}" srcOrd="2" destOrd="0" presId="urn:microsoft.com/office/officeart/2005/8/layout/lProcess2"/>
    <dgm:cxn modelId="{7048EA2B-9EED-4A01-BB75-E10734EF04CB}" type="presParOf" srcId="{218DC435-5019-47F9-A3C0-9D19FDC5CF4B}" destId="{81323420-6928-43AD-9481-A1271F13FF88}" srcOrd="0" destOrd="0" presId="urn:microsoft.com/office/officeart/2005/8/layout/lProcess2"/>
    <dgm:cxn modelId="{8BCC0CBE-92E0-4288-9AA9-359C9E44E15C}" type="presParOf" srcId="{218DC435-5019-47F9-A3C0-9D19FDC5CF4B}" destId="{66E7253E-E6ED-4E53-822E-5A43599B88CC}" srcOrd="1" destOrd="0" presId="urn:microsoft.com/office/officeart/2005/8/layout/lProcess2"/>
    <dgm:cxn modelId="{9462CD98-6861-493E-B50D-AFF7930CEE5F}" type="presParOf" srcId="{218DC435-5019-47F9-A3C0-9D19FDC5CF4B}" destId="{A09C010D-D1AC-47D4-8727-5CB5542B0E9B}" srcOrd="2" destOrd="0" presId="urn:microsoft.com/office/officeart/2005/8/layout/lProcess2"/>
    <dgm:cxn modelId="{332A6769-15E6-4B74-979D-EFDD51061AAF}" type="presParOf" srcId="{A09C010D-D1AC-47D4-8727-5CB5542B0E9B}" destId="{95FA038E-78CB-46C5-A27D-0B9029AE4F25}" srcOrd="0" destOrd="0" presId="urn:microsoft.com/office/officeart/2005/8/layout/lProcess2"/>
    <dgm:cxn modelId="{586D9A64-B89E-4B6D-8CCD-4D00B4AFE421}" type="presParOf" srcId="{95FA038E-78CB-46C5-A27D-0B9029AE4F25}" destId="{2DCFDC3A-FBDA-4D05-8477-67E02A14B0DE}" srcOrd="0" destOrd="0" presId="urn:microsoft.com/office/officeart/2005/8/layout/lProcess2"/>
    <dgm:cxn modelId="{263CC87D-2081-42CC-91AF-BABEAE81E2EF}" type="presParOf" srcId="{95FA038E-78CB-46C5-A27D-0B9029AE4F25}" destId="{BA700D4C-CCBD-4421-A904-E755D08CC138}" srcOrd="1" destOrd="0" presId="urn:microsoft.com/office/officeart/2005/8/layout/lProcess2"/>
    <dgm:cxn modelId="{EBDA7814-2A06-419D-B237-005725F03F4C}" type="presParOf" srcId="{95FA038E-78CB-46C5-A27D-0B9029AE4F25}" destId="{B39DC411-5F5E-4F5B-B7A1-110010AEADB1}" srcOrd="2" destOrd="0" presId="urn:microsoft.com/office/officeart/2005/8/layout/lProcess2"/>
    <dgm:cxn modelId="{0FD12FE9-A326-4001-AAC1-8E4DBBA95BCA}" type="presParOf" srcId="{95FA038E-78CB-46C5-A27D-0B9029AE4F25}" destId="{A883729D-ADAA-4AB5-BE33-1EBFAA38A50D}" srcOrd="3" destOrd="0" presId="urn:microsoft.com/office/officeart/2005/8/layout/lProcess2"/>
    <dgm:cxn modelId="{AFD68F6C-D129-4F96-8449-98CA354E59ED}" type="presParOf" srcId="{95FA038E-78CB-46C5-A27D-0B9029AE4F25}" destId="{F47796EE-A723-474C-8E37-DA6CD78957C1}" srcOrd="4" destOrd="0" presId="urn:microsoft.com/office/officeart/2005/8/layout/lProcess2"/>
    <dgm:cxn modelId="{DA2E0669-7FD3-49B2-BD97-465F67F8117A}" type="presParOf" srcId="{87CD23B7-A0FB-4549-883C-2AA43F6C68EB}" destId="{12996402-30CD-485D-975C-9373AB6508F4}" srcOrd="3" destOrd="0" presId="urn:microsoft.com/office/officeart/2005/8/layout/lProcess2"/>
    <dgm:cxn modelId="{29003B43-1503-47B2-826F-6123CBFD2A97}" type="presParOf" srcId="{87CD23B7-A0FB-4549-883C-2AA43F6C68EB}" destId="{F17376CC-AF0A-4443-91B5-7ACEB846FA34}" srcOrd="4" destOrd="0" presId="urn:microsoft.com/office/officeart/2005/8/layout/lProcess2"/>
    <dgm:cxn modelId="{054E4091-B24C-418B-8CB9-0DF136F30096}" type="presParOf" srcId="{F17376CC-AF0A-4443-91B5-7ACEB846FA34}" destId="{4BE170C4-C1E1-4707-A48B-27676D4C6071}" srcOrd="0" destOrd="0" presId="urn:microsoft.com/office/officeart/2005/8/layout/lProcess2"/>
    <dgm:cxn modelId="{E7B45EB5-EE4A-45D2-95D3-E65398DC52BB}" type="presParOf" srcId="{F17376CC-AF0A-4443-91B5-7ACEB846FA34}" destId="{8BE1767D-B796-43C8-B947-C161B0CA0B90}" srcOrd="1" destOrd="0" presId="urn:microsoft.com/office/officeart/2005/8/layout/lProcess2"/>
    <dgm:cxn modelId="{07641C3F-C554-4876-AB16-36411135D4C5}" type="presParOf" srcId="{F17376CC-AF0A-4443-91B5-7ACEB846FA34}" destId="{0191EFBB-048D-4010-A6C1-73D341D16994}" srcOrd="2" destOrd="0" presId="urn:microsoft.com/office/officeart/2005/8/layout/lProcess2"/>
    <dgm:cxn modelId="{6B6BAF54-4E34-4A74-94CB-14947E686C6C}" type="presParOf" srcId="{0191EFBB-048D-4010-A6C1-73D341D16994}" destId="{C711215A-93B9-4D21-92C8-D89A95057D25}" srcOrd="0" destOrd="0" presId="urn:microsoft.com/office/officeart/2005/8/layout/lProcess2"/>
    <dgm:cxn modelId="{D1EDA428-34ED-4E96-A302-100D9084D396}" type="presParOf" srcId="{C711215A-93B9-4D21-92C8-D89A95057D25}" destId="{C40777E3-3EE7-427E-A401-15608D3360E8}" srcOrd="0" destOrd="0" presId="urn:microsoft.com/office/officeart/2005/8/layout/lProcess2"/>
    <dgm:cxn modelId="{AF792711-1103-4219-AB5C-F445BFE78C70}" type="presParOf" srcId="{C711215A-93B9-4D21-92C8-D89A95057D25}" destId="{CB3F11A8-790C-46A3-9D7D-4788994889CB}" srcOrd="1" destOrd="0" presId="urn:microsoft.com/office/officeart/2005/8/layout/lProcess2"/>
    <dgm:cxn modelId="{DB5DB4D8-A4D7-493D-A928-8788A53E1BCB}" type="presParOf" srcId="{C711215A-93B9-4D21-92C8-D89A95057D25}" destId="{9216A7DF-4340-4620-B34D-79DDBD9934F3}" srcOrd="2" destOrd="0" presId="urn:microsoft.com/office/officeart/2005/8/layout/lProcess2"/>
    <dgm:cxn modelId="{4EB73380-58FF-445E-9897-5E219C4B5A14}" type="presParOf" srcId="{C711215A-93B9-4D21-92C8-D89A95057D25}" destId="{5CD10B4F-5F31-48D8-BC38-03155B95E92A}" srcOrd="3" destOrd="0" presId="urn:microsoft.com/office/officeart/2005/8/layout/lProcess2"/>
    <dgm:cxn modelId="{DDDF1B94-7C62-4D7F-9A46-787F6231807F}" type="presParOf" srcId="{C711215A-93B9-4D21-92C8-D89A95057D25}" destId="{849D4486-652A-4700-B1C3-F5A04E9FD45D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CDF41C2-7EF2-48BE-90E9-2AE792C68EBF}" type="doc">
      <dgm:prSet loTypeId="urn:microsoft.com/office/officeart/2005/8/layout/lProcess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ECA285-BE10-46A4-B02E-40075738BD28}">
      <dgm:prSet phldrT="[Text]" custT="1"/>
      <dgm:spPr/>
      <dgm:t>
        <a:bodyPr/>
        <a:lstStyle/>
        <a:p>
          <a:r>
            <a:rPr lang="en-US" sz="2200" b="1" dirty="0" smtClean="0">
              <a:latin typeface="+mj-lt"/>
              <a:cs typeface="Arial" panose="020B0604020202020204" pitchFamily="34" charset="0"/>
            </a:rPr>
            <a:t>Buyback</a:t>
          </a:r>
          <a:endParaRPr lang="en-US" sz="2200" b="1" dirty="0">
            <a:latin typeface="+mj-lt"/>
            <a:cs typeface="Arial" panose="020B0604020202020204" pitchFamily="34" charset="0"/>
          </a:endParaRPr>
        </a:p>
      </dgm:t>
    </dgm:pt>
    <dgm:pt modelId="{4CE38C76-A11F-418B-B8F0-2DF7C5F98737}" type="parTrans" cxnId="{D4BAF2F4-2A83-472A-891D-B4DED1E2530E}">
      <dgm:prSet/>
      <dgm:spPr/>
      <dgm:t>
        <a:bodyPr/>
        <a:lstStyle/>
        <a:p>
          <a:endParaRPr lang="en-US"/>
        </a:p>
      </dgm:t>
    </dgm:pt>
    <dgm:pt modelId="{FCDE7885-DFC1-42A8-8887-E57FA051A2D7}" type="sibTrans" cxnId="{D4BAF2F4-2A83-472A-891D-B4DED1E2530E}">
      <dgm:prSet/>
      <dgm:spPr/>
      <dgm:t>
        <a:bodyPr/>
        <a:lstStyle/>
        <a:p>
          <a:endParaRPr lang="en-US"/>
        </a:p>
      </dgm:t>
    </dgm:pt>
    <dgm:pt modelId="{4C69CFCC-830E-44C1-899F-240A1D8AF530}">
      <dgm:prSet phldrT="[Text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800" b="0" dirty="0" smtClean="0">
              <a:latin typeface="+mj-lt"/>
              <a:cs typeface="Arial" panose="020B0604020202020204" pitchFamily="34" charset="0"/>
            </a:rPr>
            <a:t>Issue Size (</a:t>
          </a:r>
          <a:r>
            <a:rPr lang="en-US" sz="1800" b="0" dirty="0" err="1" smtClean="0">
              <a:latin typeface="+mj-lt"/>
              <a:cs typeface="Arial" panose="020B0604020202020204" pitchFamily="34" charset="0"/>
            </a:rPr>
            <a:t>Rs.crs</a:t>
          </a:r>
          <a:r>
            <a:rPr lang="en-US" sz="1800" b="0" dirty="0" smtClean="0">
              <a:latin typeface="+mj-lt"/>
              <a:cs typeface="Arial" panose="020B0604020202020204" pitchFamily="34" charset="0"/>
            </a:rPr>
            <a:t>) </a:t>
          </a:r>
        </a:p>
        <a:p>
          <a:r>
            <a:rPr lang="en-US" sz="1800" b="0" dirty="0" smtClean="0">
              <a:latin typeface="+mj-lt"/>
              <a:cs typeface="Arial" panose="020B0604020202020204" pitchFamily="34" charset="0"/>
            </a:rPr>
            <a:t> 3,111</a:t>
          </a:r>
          <a:endParaRPr lang="en-US" sz="1800" b="0" dirty="0">
            <a:latin typeface="+mj-lt"/>
            <a:cs typeface="Arial" panose="020B0604020202020204" pitchFamily="34" charset="0"/>
          </a:endParaRPr>
        </a:p>
      </dgm:t>
    </dgm:pt>
    <dgm:pt modelId="{7D807567-3167-46CB-B77A-78400753BD31}" type="parTrans" cxnId="{2A8F8970-8272-4B17-9500-0B050672890C}">
      <dgm:prSet/>
      <dgm:spPr/>
      <dgm:t>
        <a:bodyPr/>
        <a:lstStyle/>
        <a:p>
          <a:endParaRPr lang="en-US"/>
        </a:p>
      </dgm:t>
    </dgm:pt>
    <dgm:pt modelId="{200686D5-DDEF-49F6-8538-27ED412ED1EB}" type="sibTrans" cxnId="{2A8F8970-8272-4B17-9500-0B050672890C}">
      <dgm:prSet/>
      <dgm:spPr/>
      <dgm:t>
        <a:bodyPr/>
        <a:lstStyle/>
        <a:p>
          <a:endParaRPr lang="en-US"/>
        </a:p>
      </dgm:t>
    </dgm:pt>
    <dgm:pt modelId="{1DC38B93-415D-4F32-9961-C7322BFE3F15}">
      <dgm:prSet phldrT="[Text]" custT="1"/>
      <dgm:spPr/>
      <dgm:t>
        <a:bodyPr/>
        <a:lstStyle/>
        <a:p>
          <a:r>
            <a:rPr lang="en-US" sz="2200" b="1" dirty="0" smtClean="0">
              <a:latin typeface="+mj-lt"/>
              <a:cs typeface="Arial" panose="020B0604020202020204" pitchFamily="34" charset="0"/>
            </a:rPr>
            <a:t>Takeover</a:t>
          </a:r>
          <a:endParaRPr lang="en-US" sz="2200" b="1" dirty="0">
            <a:latin typeface="+mj-lt"/>
            <a:cs typeface="Arial" panose="020B0604020202020204" pitchFamily="34" charset="0"/>
          </a:endParaRPr>
        </a:p>
      </dgm:t>
    </dgm:pt>
    <dgm:pt modelId="{10DCDF2B-9FAA-4DC5-8685-42536AEDC152}" type="parTrans" cxnId="{3FEFF8B7-B139-45B7-8F96-CEE935AA1D2F}">
      <dgm:prSet/>
      <dgm:spPr/>
      <dgm:t>
        <a:bodyPr/>
        <a:lstStyle/>
        <a:p>
          <a:endParaRPr lang="en-US"/>
        </a:p>
      </dgm:t>
    </dgm:pt>
    <dgm:pt modelId="{FC6FCCD4-29C9-4F30-B1D1-AA4104F15CF2}" type="sibTrans" cxnId="{3FEFF8B7-B139-45B7-8F96-CEE935AA1D2F}">
      <dgm:prSet/>
      <dgm:spPr/>
      <dgm:t>
        <a:bodyPr/>
        <a:lstStyle/>
        <a:p>
          <a:endParaRPr lang="en-US"/>
        </a:p>
      </dgm:t>
    </dgm:pt>
    <dgm:pt modelId="{D7587110-2776-4310-A684-6DCA2381B638}">
      <dgm:prSet phldrT="[Text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800" b="0" dirty="0" smtClean="0">
              <a:latin typeface="+mj-lt"/>
              <a:cs typeface="Arial" panose="020B0604020202020204" pitchFamily="34" charset="0"/>
            </a:rPr>
            <a:t>Issue Size (</a:t>
          </a:r>
          <a:r>
            <a:rPr lang="en-US" sz="1800" b="0" dirty="0" err="1" smtClean="0">
              <a:latin typeface="+mj-lt"/>
              <a:cs typeface="Arial" panose="020B0604020202020204" pitchFamily="34" charset="0"/>
            </a:rPr>
            <a:t>Rs.crs</a:t>
          </a:r>
          <a:r>
            <a:rPr lang="en-US" sz="1800" b="0" dirty="0" smtClean="0">
              <a:latin typeface="+mj-lt"/>
              <a:cs typeface="Arial" panose="020B0604020202020204" pitchFamily="34" charset="0"/>
            </a:rPr>
            <a:t>) </a:t>
          </a:r>
        </a:p>
        <a:p>
          <a:r>
            <a:rPr lang="en-US" sz="1800" b="0" dirty="0" smtClean="0">
              <a:latin typeface="+mj-lt"/>
              <a:cs typeface="Arial" panose="020B0604020202020204" pitchFamily="34" charset="0"/>
            </a:rPr>
            <a:t>558</a:t>
          </a:r>
          <a:endParaRPr lang="en-US" sz="1800" b="0" dirty="0">
            <a:latin typeface="+mj-lt"/>
            <a:cs typeface="Arial" panose="020B0604020202020204" pitchFamily="34" charset="0"/>
          </a:endParaRPr>
        </a:p>
      </dgm:t>
    </dgm:pt>
    <dgm:pt modelId="{D0C365FB-C663-400E-8689-A8066072B7AB}" type="parTrans" cxnId="{7B6C6AB2-5C2C-466A-BCC7-1E7F76FCEF03}">
      <dgm:prSet/>
      <dgm:spPr/>
      <dgm:t>
        <a:bodyPr/>
        <a:lstStyle/>
        <a:p>
          <a:endParaRPr lang="en-US"/>
        </a:p>
      </dgm:t>
    </dgm:pt>
    <dgm:pt modelId="{5EFE927E-F0A8-401B-A512-4285235EB231}" type="sibTrans" cxnId="{7B6C6AB2-5C2C-466A-BCC7-1E7F76FCEF03}">
      <dgm:prSet/>
      <dgm:spPr/>
      <dgm:t>
        <a:bodyPr/>
        <a:lstStyle/>
        <a:p>
          <a:endParaRPr lang="en-US"/>
        </a:p>
      </dgm:t>
    </dgm:pt>
    <dgm:pt modelId="{59C5762E-0D04-4C7D-916B-40555CB06237}">
      <dgm:prSet phldrT="[Text]" custT="1"/>
      <dgm:spPr/>
      <dgm:t>
        <a:bodyPr/>
        <a:lstStyle/>
        <a:p>
          <a:r>
            <a:rPr lang="en-US" sz="2200" b="1" dirty="0" smtClean="0">
              <a:latin typeface="+mj-lt"/>
              <a:cs typeface="Arial" panose="020B0604020202020204" pitchFamily="34" charset="0"/>
            </a:rPr>
            <a:t>Total</a:t>
          </a:r>
          <a:endParaRPr lang="en-US" sz="2200" b="1" dirty="0">
            <a:latin typeface="+mj-lt"/>
            <a:cs typeface="Arial" panose="020B0604020202020204" pitchFamily="34" charset="0"/>
          </a:endParaRPr>
        </a:p>
      </dgm:t>
    </dgm:pt>
    <dgm:pt modelId="{7D1D4791-DC41-4248-B913-9CCD59FD689C}" type="parTrans" cxnId="{BC07FDA6-8083-4941-B003-A132EF0E2DAF}">
      <dgm:prSet/>
      <dgm:spPr/>
      <dgm:t>
        <a:bodyPr/>
        <a:lstStyle/>
        <a:p>
          <a:endParaRPr lang="en-US"/>
        </a:p>
      </dgm:t>
    </dgm:pt>
    <dgm:pt modelId="{F7A82FB8-1341-496E-817C-53474F40540E}" type="sibTrans" cxnId="{BC07FDA6-8083-4941-B003-A132EF0E2DAF}">
      <dgm:prSet/>
      <dgm:spPr/>
      <dgm:t>
        <a:bodyPr/>
        <a:lstStyle/>
        <a:p>
          <a:endParaRPr lang="en-US"/>
        </a:p>
      </dgm:t>
    </dgm:pt>
    <dgm:pt modelId="{7CDC71FA-B45A-46F1-B0BE-80F29498CD7F}">
      <dgm:prSet phldrT="[Text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800" b="0" dirty="0" smtClean="0">
              <a:latin typeface="+mj-lt"/>
              <a:cs typeface="Arial" panose="020B0604020202020204" pitchFamily="34" charset="0"/>
            </a:rPr>
            <a:t>Issue Size (</a:t>
          </a:r>
          <a:r>
            <a:rPr lang="en-US" sz="1800" b="0" dirty="0" err="1" smtClean="0">
              <a:latin typeface="+mj-lt"/>
              <a:cs typeface="Arial" panose="020B0604020202020204" pitchFamily="34" charset="0"/>
            </a:rPr>
            <a:t>Rs.crs</a:t>
          </a:r>
          <a:r>
            <a:rPr lang="en-US" sz="1800" b="0" dirty="0" smtClean="0">
              <a:latin typeface="+mj-lt"/>
              <a:cs typeface="Arial" panose="020B0604020202020204" pitchFamily="34" charset="0"/>
            </a:rPr>
            <a:t>) </a:t>
          </a:r>
        </a:p>
        <a:p>
          <a:r>
            <a:rPr lang="en-US" sz="1800" b="0" dirty="0" smtClean="0">
              <a:latin typeface="+mj-lt"/>
              <a:cs typeface="Arial" panose="020B0604020202020204" pitchFamily="34" charset="0"/>
            </a:rPr>
            <a:t> 4,925</a:t>
          </a:r>
          <a:endParaRPr lang="en-US" sz="1800" b="0" dirty="0">
            <a:latin typeface="+mj-lt"/>
            <a:cs typeface="Arial" panose="020B0604020202020204" pitchFamily="34" charset="0"/>
          </a:endParaRPr>
        </a:p>
      </dgm:t>
    </dgm:pt>
    <dgm:pt modelId="{A3FD4DB1-BA17-48BE-BAD5-1F8A088082E5}" type="parTrans" cxnId="{131A2C92-43AB-4EED-8F63-96F661D50992}">
      <dgm:prSet/>
      <dgm:spPr/>
      <dgm:t>
        <a:bodyPr/>
        <a:lstStyle/>
        <a:p>
          <a:endParaRPr lang="en-US"/>
        </a:p>
      </dgm:t>
    </dgm:pt>
    <dgm:pt modelId="{13EC9D79-968D-46BF-B723-B4B2DCA491D1}" type="sibTrans" cxnId="{131A2C92-43AB-4EED-8F63-96F661D50992}">
      <dgm:prSet/>
      <dgm:spPr/>
      <dgm:t>
        <a:bodyPr/>
        <a:lstStyle/>
        <a:p>
          <a:endParaRPr lang="en-US"/>
        </a:p>
      </dgm:t>
    </dgm:pt>
    <dgm:pt modelId="{C7B30DD3-0309-494A-A3BC-E643E893FAD6}">
      <dgm:prSet phldrT="[Text]" custT="1"/>
      <dgm:spPr/>
      <dgm:t>
        <a:bodyPr/>
        <a:lstStyle/>
        <a:p>
          <a:r>
            <a:rPr lang="en-US" sz="2200" b="1" dirty="0" smtClean="0">
              <a:latin typeface="+mj-lt"/>
              <a:cs typeface="Arial" panose="020B0604020202020204" pitchFamily="34" charset="0"/>
            </a:rPr>
            <a:t>Delisting</a:t>
          </a:r>
          <a:endParaRPr lang="en-US" sz="2200" b="1" dirty="0">
            <a:latin typeface="+mj-lt"/>
            <a:cs typeface="Arial" panose="020B0604020202020204" pitchFamily="34" charset="0"/>
          </a:endParaRPr>
        </a:p>
      </dgm:t>
    </dgm:pt>
    <dgm:pt modelId="{2DD7AEC9-8724-4F2C-9ACD-A38C5326890D}" type="sibTrans" cxnId="{6FEBB7EB-06B8-40B8-8A31-7F42004DD444}">
      <dgm:prSet/>
      <dgm:spPr/>
      <dgm:t>
        <a:bodyPr/>
        <a:lstStyle/>
        <a:p>
          <a:endParaRPr lang="en-US"/>
        </a:p>
      </dgm:t>
    </dgm:pt>
    <dgm:pt modelId="{7B5530D7-5E07-4B30-B4B1-5A6141573F93}" type="parTrans" cxnId="{6FEBB7EB-06B8-40B8-8A31-7F42004DD444}">
      <dgm:prSet/>
      <dgm:spPr/>
      <dgm:t>
        <a:bodyPr/>
        <a:lstStyle/>
        <a:p>
          <a:endParaRPr lang="en-US"/>
        </a:p>
      </dgm:t>
    </dgm:pt>
    <dgm:pt modelId="{2CA3B283-7070-4BC1-9B26-642C8FA78841}">
      <dgm:prSet phldrT="[Text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800" b="0" dirty="0" smtClean="0">
              <a:latin typeface="+mj-lt"/>
              <a:cs typeface="Arial" panose="020B0604020202020204" pitchFamily="34" charset="0"/>
            </a:rPr>
            <a:t>No. of issues 8</a:t>
          </a:r>
          <a:endParaRPr lang="en-US" sz="1800" b="0" dirty="0">
            <a:latin typeface="+mj-lt"/>
            <a:cs typeface="Arial" panose="020B0604020202020204" pitchFamily="34" charset="0"/>
          </a:endParaRPr>
        </a:p>
      </dgm:t>
    </dgm:pt>
    <dgm:pt modelId="{3A38CD36-88E5-4DD2-BE39-DCFA429D949F}" type="sibTrans" cxnId="{E9BFE7BE-127C-470A-9C06-5D431B00CE75}">
      <dgm:prSet/>
      <dgm:spPr/>
      <dgm:t>
        <a:bodyPr/>
        <a:lstStyle/>
        <a:p>
          <a:endParaRPr lang="en-US"/>
        </a:p>
      </dgm:t>
    </dgm:pt>
    <dgm:pt modelId="{5645909B-3592-488B-8C54-4AB27473548F}" type="parTrans" cxnId="{E9BFE7BE-127C-470A-9C06-5D431B00CE75}">
      <dgm:prSet/>
      <dgm:spPr/>
      <dgm:t>
        <a:bodyPr/>
        <a:lstStyle/>
        <a:p>
          <a:endParaRPr lang="en-US"/>
        </a:p>
      </dgm:t>
    </dgm:pt>
    <dgm:pt modelId="{FB9ADA01-035C-41B7-A867-B524C20577F7}">
      <dgm:prSet phldrT="[Text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800" b="0" dirty="0" smtClean="0">
              <a:latin typeface="+mj-lt"/>
              <a:cs typeface="Arial" panose="020B0604020202020204" pitchFamily="34" charset="0"/>
            </a:rPr>
            <a:t>Issue Size (</a:t>
          </a:r>
          <a:r>
            <a:rPr lang="en-US" sz="1800" b="0" dirty="0" err="1" smtClean="0">
              <a:latin typeface="+mj-lt"/>
              <a:cs typeface="Arial" panose="020B0604020202020204" pitchFamily="34" charset="0"/>
            </a:rPr>
            <a:t>Rs.crs</a:t>
          </a:r>
          <a:r>
            <a:rPr lang="en-US" sz="1800" b="0" dirty="0" smtClean="0">
              <a:latin typeface="+mj-lt"/>
              <a:cs typeface="Arial" panose="020B0604020202020204" pitchFamily="34" charset="0"/>
            </a:rPr>
            <a:t>)</a:t>
          </a:r>
        </a:p>
        <a:p>
          <a:r>
            <a:rPr lang="en-US" sz="1800" b="0" dirty="0" smtClean="0">
              <a:latin typeface="+mj-lt"/>
              <a:cs typeface="Arial" panose="020B0604020202020204" pitchFamily="34" charset="0"/>
            </a:rPr>
            <a:t>1,256</a:t>
          </a:r>
          <a:endParaRPr lang="en-US" sz="1800" b="0" dirty="0">
            <a:latin typeface="+mj-lt"/>
            <a:cs typeface="Arial" panose="020B0604020202020204" pitchFamily="34" charset="0"/>
          </a:endParaRPr>
        </a:p>
      </dgm:t>
    </dgm:pt>
    <dgm:pt modelId="{4733D335-EC22-46A2-90E2-7ED8F6EE716D}" type="parTrans" cxnId="{1120138D-CF25-49D6-9DDF-CCEBD0EEC044}">
      <dgm:prSet/>
      <dgm:spPr/>
      <dgm:t>
        <a:bodyPr/>
        <a:lstStyle/>
        <a:p>
          <a:endParaRPr lang="en-US"/>
        </a:p>
      </dgm:t>
    </dgm:pt>
    <dgm:pt modelId="{C8E4D524-9A84-4687-8B2D-97A88BA2BBE6}" type="sibTrans" cxnId="{1120138D-CF25-49D6-9DDF-CCEBD0EEC044}">
      <dgm:prSet/>
      <dgm:spPr/>
      <dgm:t>
        <a:bodyPr/>
        <a:lstStyle/>
        <a:p>
          <a:endParaRPr lang="en-US"/>
        </a:p>
      </dgm:t>
    </dgm:pt>
    <dgm:pt modelId="{069CDD8F-422D-48DA-B94F-E3D72761BFC6}">
      <dgm:prSet phldrT="[Text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800" b="0" dirty="0" smtClean="0">
              <a:latin typeface="+mj-lt"/>
              <a:cs typeface="Arial" panose="020B0604020202020204" pitchFamily="34" charset="0"/>
            </a:rPr>
            <a:t>No. of issues 4</a:t>
          </a:r>
          <a:endParaRPr lang="en-US" sz="1800" b="0" dirty="0">
            <a:latin typeface="+mj-lt"/>
            <a:cs typeface="Arial" panose="020B0604020202020204" pitchFamily="34" charset="0"/>
          </a:endParaRPr>
        </a:p>
      </dgm:t>
    </dgm:pt>
    <dgm:pt modelId="{5B951336-8A85-4E4E-90C3-703DB2288D5D}" type="parTrans" cxnId="{446CA9D3-5BB4-46CE-B6D9-2C624E477D17}">
      <dgm:prSet/>
      <dgm:spPr/>
      <dgm:t>
        <a:bodyPr/>
        <a:lstStyle/>
        <a:p>
          <a:endParaRPr lang="en-US"/>
        </a:p>
      </dgm:t>
    </dgm:pt>
    <dgm:pt modelId="{9B38CA10-673D-409E-B4E0-DB4C36DB40B3}" type="sibTrans" cxnId="{446CA9D3-5BB4-46CE-B6D9-2C624E477D17}">
      <dgm:prSet/>
      <dgm:spPr/>
      <dgm:t>
        <a:bodyPr/>
        <a:lstStyle/>
        <a:p>
          <a:endParaRPr lang="en-US"/>
        </a:p>
      </dgm:t>
    </dgm:pt>
    <dgm:pt modelId="{36808CE8-0DC6-4B69-BD52-20D2FC20405D}">
      <dgm:prSet phldrT="[Text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800" b="0" dirty="0" smtClean="0">
              <a:latin typeface="+mj-lt"/>
              <a:cs typeface="Arial" panose="020B0604020202020204" pitchFamily="34" charset="0"/>
            </a:rPr>
            <a:t>No. of issues 9</a:t>
          </a:r>
          <a:endParaRPr lang="en-US" sz="1800" b="0" dirty="0">
            <a:latin typeface="+mj-lt"/>
            <a:cs typeface="Arial" panose="020B0604020202020204" pitchFamily="34" charset="0"/>
          </a:endParaRPr>
        </a:p>
      </dgm:t>
    </dgm:pt>
    <dgm:pt modelId="{7581073C-14AA-4CFC-B96C-AF0A73908655}" type="parTrans" cxnId="{B8F878BB-D3D2-4E27-9E1D-76934A5E0638}">
      <dgm:prSet/>
      <dgm:spPr/>
      <dgm:t>
        <a:bodyPr/>
        <a:lstStyle/>
        <a:p>
          <a:endParaRPr lang="en-US"/>
        </a:p>
      </dgm:t>
    </dgm:pt>
    <dgm:pt modelId="{FF579BCE-8B0A-4801-855C-116F621D93DF}" type="sibTrans" cxnId="{B8F878BB-D3D2-4E27-9E1D-76934A5E0638}">
      <dgm:prSet/>
      <dgm:spPr/>
      <dgm:t>
        <a:bodyPr/>
        <a:lstStyle/>
        <a:p>
          <a:endParaRPr lang="en-US"/>
        </a:p>
      </dgm:t>
    </dgm:pt>
    <dgm:pt modelId="{78A47E07-BFAB-48FA-8E3A-5195181AAC6B}">
      <dgm:prSet phldrT="[Text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800" b="0" dirty="0" smtClean="0">
              <a:latin typeface="+mj-lt"/>
              <a:cs typeface="Arial" panose="020B0604020202020204" pitchFamily="34" charset="0"/>
            </a:rPr>
            <a:t>No. of issues 21</a:t>
          </a:r>
          <a:endParaRPr lang="en-US" sz="1800" b="0" dirty="0">
            <a:latin typeface="+mj-lt"/>
            <a:cs typeface="Arial" panose="020B0604020202020204" pitchFamily="34" charset="0"/>
          </a:endParaRPr>
        </a:p>
      </dgm:t>
    </dgm:pt>
    <dgm:pt modelId="{F346832D-B037-498D-97E9-670448A67A40}" type="parTrans" cxnId="{4FBEC024-9852-46C8-A25C-1C5ACE8E8B9F}">
      <dgm:prSet/>
      <dgm:spPr/>
      <dgm:t>
        <a:bodyPr/>
        <a:lstStyle/>
        <a:p>
          <a:endParaRPr lang="en-US"/>
        </a:p>
      </dgm:t>
    </dgm:pt>
    <dgm:pt modelId="{79BBCE91-BD58-4A65-B1CB-8B363FB335F6}" type="sibTrans" cxnId="{4FBEC024-9852-46C8-A25C-1C5ACE8E8B9F}">
      <dgm:prSet/>
      <dgm:spPr/>
      <dgm:t>
        <a:bodyPr/>
        <a:lstStyle/>
        <a:p>
          <a:endParaRPr lang="en-US"/>
        </a:p>
      </dgm:t>
    </dgm:pt>
    <dgm:pt modelId="{B1454B36-17CE-490F-89C7-CA3248F68A08}" type="pres">
      <dgm:prSet presAssocID="{8CDF41C2-7EF2-48BE-90E9-2AE792C68EB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73B600-9B6B-4832-B34A-50A64B18AE80}" type="pres">
      <dgm:prSet presAssocID="{ECECA285-BE10-46A4-B02E-40075738BD28}" presName="compNode" presStyleCnt="0"/>
      <dgm:spPr/>
    </dgm:pt>
    <dgm:pt modelId="{29B0121D-B13A-457F-BA37-7F5533349188}" type="pres">
      <dgm:prSet presAssocID="{ECECA285-BE10-46A4-B02E-40075738BD28}" presName="aNode" presStyleLbl="bgShp" presStyleIdx="0" presStyleCnt="4"/>
      <dgm:spPr/>
      <dgm:t>
        <a:bodyPr/>
        <a:lstStyle/>
        <a:p>
          <a:endParaRPr lang="en-US"/>
        </a:p>
      </dgm:t>
    </dgm:pt>
    <dgm:pt modelId="{332E2A11-C4DB-47FB-8750-D64B26868391}" type="pres">
      <dgm:prSet presAssocID="{ECECA285-BE10-46A4-B02E-40075738BD28}" presName="textNode" presStyleLbl="bgShp" presStyleIdx="0" presStyleCnt="4"/>
      <dgm:spPr/>
      <dgm:t>
        <a:bodyPr/>
        <a:lstStyle/>
        <a:p>
          <a:endParaRPr lang="en-US"/>
        </a:p>
      </dgm:t>
    </dgm:pt>
    <dgm:pt modelId="{7793FDFA-5741-44E1-AFBA-4FDB1EDDF19A}" type="pres">
      <dgm:prSet presAssocID="{ECECA285-BE10-46A4-B02E-40075738BD28}" presName="compChildNode" presStyleCnt="0"/>
      <dgm:spPr/>
    </dgm:pt>
    <dgm:pt modelId="{148C4D30-BE87-4D52-8BBE-54BDB34E3CAE}" type="pres">
      <dgm:prSet presAssocID="{ECECA285-BE10-46A4-B02E-40075738BD28}" presName="theInnerList" presStyleCnt="0"/>
      <dgm:spPr/>
    </dgm:pt>
    <dgm:pt modelId="{15E56197-6D40-43D8-BB60-961887EA73B6}" type="pres">
      <dgm:prSet presAssocID="{FB9ADA01-035C-41B7-A867-B524C20577F7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5240FA-32B1-4D12-B523-04186575E678}" type="pres">
      <dgm:prSet presAssocID="{FB9ADA01-035C-41B7-A867-B524C20577F7}" presName="aSpace2" presStyleCnt="0"/>
      <dgm:spPr/>
    </dgm:pt>
    <dgm:pt modelId="{B569295F-95D0-4507-9EAC-C8FE872851B5}" type="pres">
      <dgm:prSet presAssocID="{2CA3B283-7070-4BC1-9B26-642C8FA78841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922C82-B708-424F-9BA4-DE6B27887288}" type="pres">
      <dgm:prSet presAssocID="{ECECA285-BE10-46A4-B02E-40075738BD28}" presName="aSpace" presStyleCnt="0"/>
      <dgm:spPr/>
    </dgm:pt>
    <dgm:pt modelId="{D3E1CA6C-CD29-4FF8-841D-F7539AAE96C7}" type="pres">
      <dgm:prSet presAssocID="{C7B30DD3-0309-494A-A3BC-E643E893FAD6}" presName="compNode" presStyleCnt="0"/>
      <dgm:spPr/>
    </dgm:pt>
    <dgm:pt modelId="{8AE60960-EB1A-4EB6-A43F-71604BA49E28}" type="pres">
      <dgm:prSet presAssocID="{C7B30DD3-0309-494A-A3BC-E643E893FAD6}" presName="aNode" presStyleLbl="bgShp" presStyleIdx="1" presStyleCnt="4"/>
      <dgm:spPr/>
      <dgm:t>
        <a:bodyPr/>
        <a:lstStyle/>
        <a:p>
          <a:endParaRPr lang="en-US"/>
        </a:p>
      </dgm:t>
    </dgm:pt>
    <dgm:pt modelId="{BC35D365-40C4-41CB-BBE0-5B5630655E4D}" type="pres">
      <dgm:prSet presAssocID="{C7B30DD3-0309-494A-A3BC-E643E893FAD6}" presName="textNode" presStyleLbl="bgShp" presStyleIdx="1" presStyleCnt="4"/>
      <dgm:spPr/>
      <dgm:t>
        <a:bodyPr/>
        <a:lstStyle/>
        <a:p>
          <a:endParaRPr lang="en-US"/>
        </a:p>
      </dgm:t>
    </dgm:pt>
    <dgm:pt modelId="{71BD48C6-31CB-4D00-9D7F-40115A9F5D08}" type="pres">
      <dgm:prSet presAssocID="{C7B30DD3-0309-494A-A3BC-E643E893FAD6}" presName="compChildNode" presStyleCnt="0"/>
      <dgm:spPr/>
    </dgm:pt>
    <dgm:pt modelId="{18E4A94F-5B09-4869-BE52-1CF9640A8B50}" type="pres">
      <dgm:prSet presAssocID="{C7B30DD3-0309-494A-A3BC-E643E893FAD6}" presName="theInnerList" presStyleCnt="0"/>
      <dgm:spPr/>
    </dgm:pt>
    <dgm:pt modelId="{2F2FD5DD-EDB4-4322-A8F6-E488A12B4B26}" type="pres">
      <dgm:prSet presAssocID="{4C69CFCC-830E-44C1-899F-240A1D8AF530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ADC9D-1E15-4223-AFF1-3AC952AC140D}" type="pres">
      <dgm:prSet presAssocID="{4C69CFCC-830E-44C1-899F-240A1D8AF530}" presName="aSpace2" presStyleCnt="0"/>
      <dgm:spPr/>
    </dgm:pt>
    <dgm:pt modelId="{203B70E6-7E4B-4A82-B852-918412769014}" type="pres">
      <dgm:prSet presAssocID="{069CDD8F-422D-48DA-B94F-E3D72761BFC6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D7759C-B0B7-4093-819F-8137C1B3F6D1}" type="pres">
      <dgm:prSet presAssocID="{C7B30DD3-0309-494A-A3BC-E643E893FAD6}" presName="aSpace" presStyleCnt="0"/>
      <dgm:spPr/>
    </dgm:pt>
    <dgm:pt modelId="{964E887F-5BFC-4892-871D-1ADFA78F4C90}" type="pres">
      <dgm:prSet presAssocID="{1DC38B93-415D-4F32-9961-C7322BFE3F15}" presName="compNode" presStyleCnt="0"/>
      <dgm:spPr/>
    </dgm:pt>
    <dgm:pt modelId="{E0DC3F2A-C10B-473A-8CDC-EAC4861CCA45}" type="pres">
      <dgm:prSet presAssocID="{1DC38B93-415D-4F32-9961-C7322BFE3F15}" presName="aNode" presStyleLbl="bgShp" presStyleIdx="2" presStyleCnt="4" custLinFactNeighborX="-1437" custLinFactNeighborY="-610"/>
      <dgm:spPr/>
      <dgm:t>
        <a:bodyPr/>
        <a:lstStyle/>
        <a:p>
          <a:endParaRPr lang="en-US"/>
        </a:p>
      </dgm:t>
    </dgm:pt>
    <dgm:pt modelId="{9AD581C1-EB5C-4B91-8CA6-D62CB9F30E9D}" type="pres">
      <dgm:prSet presAssocID="{1DC38B93-415D-4F32-9961-C7322BFE3F15}" presName="textNode" presStyleLbl="bgShp" presStyleIdx="2" presStyleCnt="4"/>
      <dgm:spPr/>
      <dgm:t>
        <a:bodyPr/>
        <a:lstStyle/>
        <a:p>
          <a:endParaRPr lang="en-US"/>
        </a:p>
      </dgm:t>
    </dgm:pt>
    <dgm:pt modelId="{50283C93-61C0-4F05-9519-9D10FF7B51F8}" type="pres">
      <dgm:prSet presAssocID="{1DC38B93-415D-4F32-9961-C7322BFE3F15}" presName="compChildNode" presStyleCnt="0"/>
      <dgm:spPr/>
    </dgm:pt>
    <dgm:pt modelId="{2D091A64-FFE6-4F01-8CC8-93B015ECB42D}" type="pres">
      <dgm:prSet presAssocID="{1DC38B93-415D-4F32-9961-C7322BFE3F15}" presName="theInnerList" presStyleCnt="0"/>
      <dgm:spPr/>
    </dgm:pt>
    <dgm:pt modelId="{C8C731A1-2ED5-40DD-B385-531EEB94FA83}" type="pres">
      <dgm:prSet presAssocID="{D7587110-2776-4310-A684-6DCA2381B638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0EF9E0-BBD3-40C9-B2E3-AD173805C208}" type="pres">
      <dgm:prSet presAssocID="{D7587110-2776-4310-A684-6DCA2381B638}" presName="aSpace2" presStyleCnt="0"/>
      <dgm:spPr/>
    </dgm:pt>
    <dgm:pt modelId="{82B142E2-CEBA-4E5F-B961-C0CBDCAB748E}" type="pres">
      <dgm:prSet presAssocID="{36808CE8-0DC6-4B69-BD52-20D2FC20405D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B65EF-FFD3-4F89-AD59-9893094329BE}" type="pres">
      <dgm:prSet presAssocID="{1DC38B93-415D-4F32-9961-C7322BFE3F15}" presName="aSpace" presStyleCnt="0"/>
      <dgm:spPr/>
    </dgm:pt>
    <dgm:pt modelId="{D3D08FB7-F2B3-43A8-A449-D9A8F9F76B64}" type="pres">
      <dgm:prSet presAssocID="{59C5762E-0D04-4C7D-916B-40555CB06237}" presName="compNode" presStyleCnt="0"/>
      <dgm:spPr/>
    </dgm:pt>
    <dgm:pt modelId="{1E52BADA-366B-498C-955B-F3DBC3A2587E}" type="pres">
      <dgm:prSet presAssocID="{59C5762E-0D04-4C7D-916B-40555CB06237}" presName="aNode" presStyleLbl="bgShp" presStyleIdx="3" presStyleCnt="4"/>
      <dgm:spPr/>
      <dgm:t>
        <a:bodyPr/>
        <a:lstStyle/>
        <a:p>
          <a:endParaRPr lang="en-US"/>
        </a:p>
      </dgm:t>
    </dgm:pt>
    <dgm:pt modelId="{C59F3332-23A6-4E63-A6BC-4B605AEC7AB4}" type="pres">
      <dgm:prSet presAssocID="{59C5762E-0D04-4C7D-916B-40555CB06237}" presName="textNode" presStyleLbl="bgShp" presStyleIdx="3" presStyleCnt="4"/>
      <dgm:spPr/>
      <dgm:t>
        <a:bodyPr/>
        <a:lstStyle/>
        <a:p>
          <a:endParaRPr lang="en-US"/>
        </a:p>
      </dgm:t>
    </dgm:pt>
    <dgm:pt modelId="{94191212-8AD3-4423-8114-7BE71CB2F5E8}" type="pres">
      <dgm:prSet presAssocID="{59C5762E-0D04-4C7D-916B-40555CB06237}" presName="compChildNode" presStyleCnt="0"/>
      <dgm:spPr/>
    </dgm:pt>
    <dgm:pt modelId="{D3EFBEF1-FD6D-4642-8B26-8DE0E39E9212}" type="pres">
      <dgm:prSet presAssocID="{59C5762E-0D04-4C7D-916B-40555CB06237}" presName="theInnerList" presStyleCnt="0"/>
      <dgm:spPr/>
    </dgm:pt>
    <dgm:pt modelId="{CF0E5326-F04C-4A68-9128-256851AAACD3}" type="pres">
      <dgm:prSet presAssocID="{7CDC71FA-B45A-46F1-B0BE-80F29498CD7F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C52899-75A4-40FD-8AC0-7F580768D5B3}" type="pres">
      <dgm:prSet presAssocID="{7CDC71FA-B45A-46F1-B0BE-80F29498CD7F}" presName="aSpace2" presStyleCnt="0"/>
      <dgm:spPr/>
    </dgm:pt>
    <dgm:pt modelId="{8A1D445C-C53D-4531-97BE-0B15814F6C31}" type="pres">
      <dgm:prSet presAssocID="{78A47E07-BFAB-48FA-8E3A-5195181AAC6B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3171DC-CF2E-480C-A9D5-881BA148A486}" type="presOf" srcId="{7CDC71FA-B45A-46F1-B0BE-80F29498CD7F}" destId="{CF0E5326-F04C-4A68-9128-256851AAACD3}" srcOrd="0" destOrd="0" presId="urn:microsoft.com/office/officeart/2005/8/layout/lProcess2"/>
    <dgm:cxn modelId="{D4BAF2F4-2A83-472A-891D-B4DED1E2530E}" srcId="{8CDF41C2-7EF2-48BE-90E9-2AE792C68EBF}" destId="{ECECA285-BE10-46A4-B02E-40075738BD28}" srcOrd="0" destOrd="0" parTransId="{4CE38C76-A11F-418B-B8F0-2DF7C5F98737}" sibTransId="{FCDE7885-DFC1-42A8-8887-E57FA051A2D7}"/>
    <dgm:cxn modelId="{34FCF719-B9F4-44A3-BD5C-2AC42AE2297B}" type="presOf" srcId="{2CA3B283-7070-4BC1-9B26-642C8FA78841}" destId="{B569295F-95D0-4507-9EAC-C8FE872851B5}" srcOrd="0" destOrd="0" presId="urn:microsoft.com/office/officeart/2005/8/layout/lProcess2"/>
    <dgm:cxn modelId="{B8F878BB-D3D2-4E27-9E1D-76934A5E0638}" srcId="{1DC38B93-415D-4F32-9961-C7322BFE3F15}" destId="{36808CE8-0DC6-4B69-BD52-20D2FC20405D}" srcOrd="1" destOrd="0" parTransId="{7581073C-14AA-4CFC-B96C-AF0A73908655}" sibTransId="{FF579BCE-8B0A-4801-855C-116F621D93DF}"/>
    <dgm:cxn modelId="{00BF3470-10FA-4667-87B0-6CD2B945B20C}" type="presOf" srcId="{1DC38B93-415D-4F32-9961-C7322BFE3F15}" destId="{E0DC3F2A-C10B-473A-8CDC-EAC4861CCA45}" srcOrd="0" destOrd="0" presId="urn:microsoft.com/office/officeart/2005/8/layout/lProcess2"/>
    <dgm:cxn modelId="{CF4B638C-DB5A-410D-B74E-33EF1A08D977}" type="presOf" srcId="{069CDD8F-422D-48DA-B94F-E3D72761BFC6}" destId="{203B70E6-7E4B-4A82-B852-918412769014}" srcOrd="0" destOrd="0" presId="urn:microsoft.com/office/officeart/2005/8/layout/lProcess2"/>
    <dgm:cxn modelId="{131A2C92-43AB-4EED-8F63-96F661D50992}" srcId="{59C5762E-0D04-4C7D-916B-40555CB06237}" destId="{7CDC71FA-B45A-46F1-B0BE-80F29498CD7F}" srcOrd="0" destOrd="0" parTransId="{A3FD4DB1-BA17-48BE-BAD5-1F8A088082E5}" sibTransId="{13EC9D79-968D-46BF-B723-B4B2DCA491D1}"/>
    <dgm:cxn modelId="{3FEFF8B7-B139-45B7-8F96-CEE935AA1D2F}" srcId="{8CDF41C2-7EF2-48BE-90E9-2AE792C68EBF}" destId="{1DC38B93-415D-4F32-9961-C7322BFE3F15}" srcOrd="2" destOrd="0" parTransId="{10DCDF2B-9FAA-4DC5-8685-42536AEDC152}" sibTransId="{FC6FCCD4-29C9-4F30-B1D1-AA4104F15CF2}"/>
    <dgm:cxn modelId="{5BD76A7A-D2D1-430A-A954-EE2A2F94CF6F}" type="presOf" srcId="{ECECA285-BE10-46A4-B02E-40075738BD28}" destId="{29B0121D-B13A-457F-BA37-7F5533349188}" srcOrd="0" destOrd="0" presId="urn:microsoft.com/office/officeart/2005/8/layout/lProcess2"/>
    <dgm:cxn modelId="{4FBEC024-9852-46C8-A25C-1C5ACE8E8B9F}" srcId="{59C5762E-0D04-4C7D-916B-40555CB06237}" destId="{78A47E07-BFAB-48FA-8E3A-5195181AAC6B}" srcOrd="1" destOrd="0" parTransId="{F346832D-B037-498D-97E9-670448A67A40}" sibTransId="{79BBCE91-BD58-4A65-B1CB-8B363FB335F6}"/>
    <dgm:cxn modelId="{17769947-8F6F-41D7-80C4-C4810519F3F5}" type="presOf" srcId="{1DC38B93-415D-4F32-9961-C7322BFE3F15}" destId="{9AD581C1-EB5C-4B91-8CA6-D62CB9F30E9D}" srcOrd="1" destOrd="0" presId="urn:microsoft.com/office/officeart/2005/8/layout/lProcess2"/>
    <dgm:cxn modelId="{BC07FDA6-8083-4941-B003-A132EF0E2DAF}" srcId="{8CDF41C2-7EF2-48BE-90E9-2AE792C68EBF}" destId="{59C5762E-0D04-4C7D-916B-40555CB06237}" srcOrd="3" destOrd="0" parTransId="{7D1D4791-DC41-4248-B913-9CCD59FD689C}" sibTransId="{F7A82FB8-1341-496E-817C-53474F40540E}"/>
    <dgm:cxn modelId="{446CA9D3-5BB4-46CE-B6D9-2C624E477D17}" srcId="{C7B30DD3-0309-494A-A3BC-E643E893FAD6}" destId="{069CDD8F-422D-48DA-B94F-E3D72761BFC6}" srcOrd="1" destOrd="0" parTransId="{5B951336-8A85-4E4E-90C3-703DB2288D5D}" sibTransId="{9B38CA10-673D-409E-B4E0-DB4C36DB40B3}"/>
    <dgm:cxn modelId="{51221862-5A87-4DAB-97F5-51FE6FCED335}" type="presOf" srcId="{8CDF41C2-7EF2-48BE-90E9-2AE792C68EBF}" destId="{B1454B36-17CE-490F-89C7-CA3248F68A08}" srcOrd="0" destOrd="0" presId="urn:microsoft.com/office/officeart/2005/8/layout/lProcess2"/>
    <dgm:cxn modelId="{0C515CFF-60BB-4AED-82E6-83C309956FF2}" type="presOf" srcId="{78A47E07-BFAB-48FA-8E3A-5195181AAC6B}" destId="{8A1D445C-C53D-4531-97BE-0B15814F6C31}" srcOrd="0" destOrd="0" presId="urn:microsoft.com/office/officeart/2005/8/layout/lProcess2"/>
    <dgm:cxn modelId="{0C381108-937F-4D7B-BCC8-9A467D65446C}" type="presOf" srcId="{C7B30DD3-0309-494A-A3BC-E643E893FAD6}" destId="{BC35D365-40C4-41CB-BBE0-5B5630655E4D}" srcOrd="1" destOrd="0" presId="urn:microsoft.com/office/officeart/2005/8/layout/lProcess2"/>
    <dgm:cxn modelId="{7F429EEF-2225-4FDB-9F45-A6C5425430A7}" type="presOf" srcId="{59C5762E-0D04-4C7D-916B-40555CB06237}" destId="{1E52BADA-366B-498C-955B-F3DBC3A2587E}" srcOrd="0" destOrd="0" presId="urn:microsoft.com/office/officeart/2005/8/layout/lProcess2"/>
    <dgm:cxn modelId="{17360071-F8F8-4D13-87C6-145CBC1C3010}" type="presOf" srcId="{4C69CFCC-830E-44C1-899F-240A1D8AF530}" destId="{2F2FD5DD-EDB4-4322-A8F6-E488A12B4B26}" srcOrd="0" destOrd="0" presId="urn:microsoft.com/office/officeart/2005/8/layout/lProcess2"/>
    <dgm:cxn modelId="{D776AA07-9293-4D28-B6E8-450C80F00062}" type="presOf" srcId="{ECECA285-BE10-46A4-B02E-40075738BD28}" destId="{332E2A11-C4DB-47FB-8750-D64B26868391}" srcOrd="1" destOrd="0" presId="urn:microsoft.com/office/officeart/2005/8/layout/lProcess2"/>
    <dgm:cxn modelId="{1120138D-CF25-49D6-9DDF-CCEBD0EEC044}" srcId="{ECECA285-BE10-46A4-B02E-40075738BD28}" destId="{FB9ADA01-035C-41B7-A867-B524C20577F7}" srcOrd="0" destOrd="0" parTransId="{4733D335-EC22-46A2-90E2-7ED8F6EE716D}" sibTransId="{C8E4D524-9A84-4687-8B2D-97A88BA2BBE6}"/>
    <dgm:cxn modelId="{6FEBB7EB-06B8-40B8-8A31-7F42004DD444}" srcId="{8CDF41C2-7EF2-48BE-90E9-2AE792C68EBF}" destId="{C7B30DD3-0309-494A-A3BC-E643E893FAD6}" srcOrd="1" destOrd="0" parTransId="{7B5530D7-5E07-4B30-B4B1-5A6141573F93}" sibTransId="{2DD7AEC9-8724-4F2C-9ACD-A38C5326890D}"/>
    <dgm:cxn modelId="{2B1817BE-0CDD-4C84-9B94-5E5CE6B763C5}" type="presOf" srcId="{36808CE8-0DC6-4B69-BD52-20D2FC20405D}" destId="{82B142E2-CEBA-4E5F-B961-C0CBDCAB748E}" srcOrd="0" destOrd="0" presId="urn:microsoft.com/office/officeart/2005/8/layout/lProcess2"/>
    <dgm:cxn modelId="{7B6C6AB2-5C2C-466A-BCC7-1E7F76FCEF03}" srcId="{1DC38B93-415D-4F32-9961-C7322BFE3F15}" destId="{D7587110-2776-4310-A684-6DCA2381B638}" srcOrd="0" destOrd="0" parTransId="{D0C365FB-C663-400E-8689-A8066072B7AB}" sibTransId="{5EFE927E-F0A8-401B-A512-4285235EB231}"/>
    <dgm:cxn modelId="{C9A2E1FB-5C35-4D38-B987-0E185A484A99}" type="presOf" srcId="{FB9ADA01-035C-41B7-A867-B524C20577F7}" destId="{15E56197-6D40-43D8-BB60-961887EA73B6}" srcOrd="0" destOrd="0" presId="urn:microsoft.com/office/officeart/2005/8/layout/lProcess2"/>
    <dgm:cxn modelId="{2A8F8970-8272-4B17-9500-0B050672890C}" srcId="{C7B30DD3-0309-494A-A3BC-E643E893FAD6}" destId="{4C69CFCC-830E-44C1-899F-240A1D8AF530}" srcOrd="0" destOrd="0" parTransId="{7D807567-3167-46CB-B77A-78400753BD31}" sibTransId="{200686D5-DDEF-49F6-8538-27ED412ED1EB}"/>
    <dgm:cxn modelId="{2CE6FDD7-6A91-4A4F-B118-80C206866CBB}" type="presOf" srcId="{C7B30DD3-0309-494A-A3BC-E643E893FAD6}" destId="{8AE60960-EB1A-4EB6-A43F-71604BA49E28}" srcOrd="0" destOrd="0" presId="urn:microsoft.com/office/officeart/2005/8/layout/lProcess2"/>
    <dgm:cxn modelId="{F2D17145-7407-41B6-BC3F-DC36A5B6D6AC}" type="presOf" srcId="{D7587110-2776-4310-A684-6DCA2381B638}" destId="{C8C731A1-2ED5-40DD-B385-531EEB94FA83}" srcOrd="0" destOrd="0" presId="urn:microsoft.com/office/officeart/2005/8/layout/lProcess2"/>
    <dgm:cxn modelId="{3C16F1DA-F9DC-4373-9626-C9E0A1C06C13}" type="presOf" srcId="{59C5762E-0D04-4C7D-916B-40555CB06237}" destId="{C59F3332-23A6-4E63-A6BC-4B605AEC7AB4}" srcOrd="1" destOrd="0" presId="urn:microsoft.com/office/officeart/2005/8/layout/lProcess2"/>
    <dgm:cxn modelId="{E9BFE7BE-127C-470A-9C06-5D431B00CE75}" srcId="{ECECA285-BE10-46A4-B02E-40075738BD28}" destId="{2CA3B283-7070-4BC1-9B26-642C8FA78841}" srcOrd="1" destOrd="0" parTransId="{5645909B-3592-488B-8C54-4AB27473548F}" sibTransId="{3A38CD36-88E5-4DD2-BE39-DCFA429D949F}"/>
    <dgm:cxn modelId="{3454E52D-9522-4370-9625-E5994B05880B}" type="presParOf" srcId="{B1454B36-17CE-490F-89C7-CA3248F68A08}" destId="{8473B600-9B6B-4832-B34A-50A64B18AE80}" srcOrd="0" destOrd="0" presId="urn:microsoft.com/office/officeart/2005/8/layout/lProcess2"/>
    <dgm:cxn modelId="{CE3E5C31-2E51-405E-9FBC-3BED0551E3B7}" type="presParOf" srcId="{8473B600-9B6B-4832-B34A-50A64B18AE80}" destId="{29B0121D-B13A-457F-BA37-7F5533349188}" srcOrd="0" destOrd="0" presId="urn:microsoft.com/office/officeart/2005/8/layout/lProcess2"/>
    <dgm:cxn modelId="{C817D57D-FA02-40B3-85F6-523115F26935}" type="presParOf" srcId="{8473B600-9B6B-4832-B34A-50A64B18AE80}" destId="{332E2A11-C4DB-47FB-8750-D64B26868391}" srcOrd="1" destOrd="0" presId="urn:microsoft.com/office/officeart/2005/8/layout/lProcess2"/>
    <dgm:cxn modelId="{28923DBB-2215-4A29-9806-BF397ECC545C}" type="presParOf" srcId="{8473B600-9B6B-4832-B34A-50A64B18AE80}" destId="{7793FDFA-5741-44E1-AFBA-4FDB1EDDF19A}" srcOrd="2" destOrd="0" presId="urn:microsoft.com/office/officeart/2005/8/layout/lProcess2"/>
    <dgm:cxn modelId="{22D8E4DB-9289-4A9E-A65C-CE066E3C7E66}" type="presParOf" srcId="{7793FDFA-5741-44E1-AFBA-4FDB1EDDF19A}" destId="{148C4D30-BE87-4D52-8BBE-54BDB34E3CAE}" srcOrd="0" destOrd="0" presId="urn:microsoft.com/office/officeart/2005/8/layout/lProcess2"/>
    <dgm:cxn modelId="{884E1C95-271D-4578-8378-934D6B7BB9E6}" type="presParOf" srcId="{148C4D30-BE87-4D52-8BBE-54BDB34E3CAE}" destId="{15E56197-6D40-43D8-BB60-961887EA73B6}" srcOrd="0" destOrd="0" presId="urn:microsoft.com/office/officeart/2005/8/layout/lProcess2"/>
    <dgm:cxn modelId="{670196AB-F39C-4C78-8698-D90BF25C849D}" type="presParOf" srcId="{148C4D30-BE87-4D52-8BBE-54BDB34E3CAE}" destId="{625240FA-32B1-4D12-B523-04186575E678}" srcOrd="1" destOrd="0" presId="urn:microsoft.com/office/officeart/2005/8/layout/lProcess2"/>
    <dgm:cxn modelId="{7CEC39CF-96BD-473F-BF30-D1987C00DC9A}" type="presParOf" srcId="{148C4D30-BE87-4D52-8BBE-54BDB34E3CAE}" destId="{B569295F-95D0-4507-9EAC-C8FE872851B5}" srcOrd="2" destOrd="0" presId="urn:microsoft.com/office/officeart/2005/8/layout/lProcess2"/>
    <dgm:cxn modelId="{1A692E50-ED09-405D-A107-A3EC823B4011}" type="presParOf" srcId="{B1454B36-17CE-490F-89C7-CA3248F68A08}" destId="{82922C82-B708-424F-9BA4-DE6B27887288}" srcOrd="1" destOrd="0" presId="urn:microsoft.com/office/officeart/2005/8/layout/lProcess2"/>
    <dgm:cxn modelId="{F55117E5-D5E6-4C69-A156-E15915A6FAA8}" type="presParOf" srcId="{B1454B36-17CE-490F-89C7-CA3248F68A08}" destId="{D3E1CA6C-CD29-4FF8-841D-F7539AAE96C7}" srcOrd="2" destOrd="0" presId="urn:microsoft.com/office/officeart/2005/8/layout/lProcess2"/>
    <dgm:cxn modelId="{6011D094-D34D-4DC3-AC4C-8BDE5196B8B0}" type="presParOf" srcId="{D3E1CA6C-CD29-4FF8-841D-F7539AAE96C7}" destId="{8AE60960-EB1A-4EB6-A43F-71604BA49E28}" srcOrd="0" destOrd="0" presId="urn:microsoft.com/office/officeart/2005/8/layout/lProcess2"/>
    <dgm:cxn modelId="{A57E2F19-EE0D-496E-B2B1-E69A46DF5693}" type="presParOf" srcId="{D3E1CA6C-CD29-4FF8-841D-F7539AAE96C7}" destId="{BC35D365-40C4-41CB-BBE0-5B5630655E4D}" srcOrd="1" destOrd="0" presId="urn:microsoft.com/office/officeart/2005/8/layout/lProcess2"/>
    <dgm:cxn modelId="{EF0C0E72-E5E6-497E-A4E3-A88ABAD436F4}" type="presParOf" srcId="{D3E1CA6C-CD29-4FF8-841D-F7539AAE96C7}" destId="{71BD48C6-31CB-4D00-9D7F-40115A9F5D08}" srcOrd="2" destOrd="0" presId="urn:microsoft.com/office/officeart/2005/8/layout/lProcess2"/>
    <dgm:cxn modelId="{CA7E6CE4-FB96-48A3-AEB9-C166A95C256A}" type="presParOf" srcId="{71BD48C6-31CB-4D00-9D7F-40115A9F5D08}" destId="{18E4A94F-5B09-4869-BE52-1CF9640A8B50}" srcOrd="0" destOrd="0" presId="urn:microsoft.com/office/officeart/2005/8/layout/lProcess2"/>
    <dgm:cxn modelId="{1DD96237-CB24-48DE-ABB6-4648FE59B0D8}" type="presParOf" srcId="{18E4A94F-5B09-4869-BE52-1CF9640A8B50}" destId="{2F2FD5DD-EDB4-4322-A8F6-E488A12B4B26}" srcOrd="0" destOrd="0" presId="urn:microsoft.com/office/officeart/2005/8/layout/lProcess2"/>
    <dgm:cxn modelId="{923F30A8-8C6E-42D0-A3F3-CA004A7F17D1}" type="presParOf" srcId="{18E4A94F-5B09-4869-BE52-1CF9640A8B50}" destId="{AFBADC9D-1E15-4223-AFF1-3AC952AC140D}" srcOrd="1" destOrd="0" presId="urn:microsoft.com/office/officeart/2005/8/layout/lProcess2"/>
    <dgm:cxn modelId="{87F4DFAD-B5D5-4BF1-B88B-61EEDB82C933}" type="presParOf" srcId="{18E4A94F-5B09-4869-BE52-1CF9640A8B50}" destId="{203B70E6-7E4B-4A82-B852-918412769014}" srcOrd="2" destOrd="0" presId="urn:microsoft.com/office/officeart/2005/8/layout/lProcess2"/>
    <dgm:cxn modelId="{9845E4BF-90A8-46B1-A725-A3F940DB9F9A}" type="presParOf" srcId="{B1454B36-17CE-490F-89C7-CA3248F68A08}" destId="{9BD7759C-B0B7-4093-819F-8137C1B3F6D1}" srcOrd="3" destOrd="0" presId="urn:microsoft.com/office/officeart/2005/8/layout/lProcess2"/>
    <dgm:cxn modelId="{CB16C5E4-A8FF-444B-A1CC-04D87B90CA87}" type="presParOf" srcId="{B1454B36-17CE-490F-89C7-CA3248F68A08}" destId="{964E887F-5BFC-4892-871D-1ADFA78F4C90}" srcOrd="4" destOrd="0" presId="urn:microsoft.com/office/officeart/2005/8/layout/lProcess2"/>
    <dgm:cxn modelId="{A6DDD63B-8B0B-44D1-8A68-E27FADC99B9D}" type="presParOf" srcId="{964E887F-5BFC-4892-871D-1ADFA78F4C90}" destId="{E0DC3F2A-C10B-473A-8CDC-EAC4861CCA45}" srcOrd="0" destOrd="0" presId="urn:microsoft.com/office/officeart/2005/8/layout/lProcess2"/>
    <dgm:cxn modelId="{73ADFE9E-8BFD-4FF4-A217-121AA6A88F35}" type="presParOf" srcId="{964E887F-5BFC-4892-871D-1ADFA78F4C90}" destId="{9AD581C1-EB5C-4B91-8CA6-D62CB9F30E9D}" srcOrd="1" destOrd="0" presId="urn:microsoft.com/office/officeart/2005/8/layout/lProcess2"/>
    <dgm:cxn modelId="{8AF51EDB-69C8-4A7E-B747-CB82651CF9BE}" type="presParOf" srcId="{964E887F-5BFC-4892-871D-1ADFA78F4C90}" destId="{50283C93-61C0-4F05-9519-9D10FF7B51F8}" srcOrd="2" destOrd="0" presId="urn:microsoft.com/office/officeart/2005/8/layout/lProcess2"/>
    <dgm:cxn modelId="{EE3CBC78-AD11-48EB-9D86-D66DE6FE9954}" type="presParOf" srcId="{50283C93-61C0-4F05-9519-9D10FF7B51F8}" destId="{2D091A64-FFE6-4F01-8CC8-93B015ECB42D}" srcOrd="0" destOrd="0" presId="urn:microsoft.com/office/officeart/2005/8/layout/lProcess2"/>
    <dgm:cxn modelId="{9D89731D-60F6-48FF-AEEC-C2FB4FFB0C02}" type="presParOf" srcId="{2D091A64-FFE6-4F01-8CC8-93B015ECB42D}" destId="{C8C731A1-2ED5-40DD-B385-531EEB94FA83}" srcOrd="0" destOrd="0" presId="urn:microsoft.com/office/officeart/2005/8/layout/lProcess2"/>
    <dgm:cxn modelId="{863B0483-695E-49C9-AF6C-89D1EA2FD560}" type="presParOf" srcId="{2D091A64-FFE6-4F01-8CC8-93B015ECB42D}" destId="{7E0EF9E0-BBD3-40C9-B2E3-AD173805C208}" srcOrd="1" destOrd="0" presId="urn:microsoft.com/office/officeart/2005/8/layout/lProcess2"/>
    <dgm:cxn modelId="{C81A86A3-50D5-4487-BEEE-65E88B129C04}" type="presParOf" srcId="{2D091A64-FFE6-4F01-8CC8-93B015ECB42D}" destId="{82B142E2-CEBA-4E5F-B961-C0CBDCAB748E}" srcOrd="2" destOrd="0" presId="urn:microsoft.com/office/officeart/2005/8/layout/lProcess2"/>
    <dgm:cxn modelId="{8BD807FA-6E71-46C3-BDB4-DBBE57F5EBDC}" type="presParOf" srcId="{B1454B36-17CE-490F-89C7-CA3248F68A08}" destId="{721B65EF-FFD3-4F89-AD59-9893094329BE}" srcOrd="5" destOrd="0" presId="urn:microsoft.com/office/officeart/2005/8/layout/lProcess2"/>
    <dgm:cxn modelId="{40538F4C-FDA6-4DEA-BBC1-1D3F92370EAF}" type="presParOf" srcId="{B1454B36-17CE-490F-89C7-CA3248F68A08}" destId="{D3D08FB7-F2B3-43A8-A449-D9A8F9F76B64}" srcOrd="6" destOrd="0" presId="urn:microsoft.com/office/officeart/2005/8/layout/lProcess2"/>
    <dgm:cxn modelId="{6951982F-0D97-4043-9B2E-7FFA9DB4D6DC}" type="presParOf" srcId="{D3D08FB7-F2B3-43A8-A449-D9A8F9F76B64}" destId="{1E52BADA-366B-498C-955B-F3DBC3A2587E}" srcOrd="0" destOrd="0" presId="urn:microsoft.com/office/officeart/2005/8/layout/lProcess2"/>
    <dgm:cxn modelId="{96903E79-F5E6-4423-BF06-8A4D2FDE225D}" type="presParOf" srcId="{D3D08FB7-F2B3-43A8-A449-D9A8F9F76B64}" destId="{C59F3332-23A6-4E63-A6BC-4B605AEC7AB4}" srcOrd="1" destOrd="0" presId="urn:microsoft.com/office/officeart/2005/8/layout/lProcess2"/>
    <dgm:cxn modelId="{4BF24788-E7D4-47E2-8E44-E73E513F00C6}" type="presParOf" srcId="{D3D08FB7-F2B3-43A8-A449-D9A8F9F76B64}" destId="{94191212-8AD3-4423-8114-7BE71CB2F5E8}" srcOrd="2" destOrd="0" presId="urn:microsoft.com/office/officeart/2005/8/layout/lProcess2"/>
    <dgm:cxn modelId="{A18BD951-E12C-417B-BD38-C30870D030E3}" type="presParOf" srcId="{94191212-8AD3-4423-8114-7BE71CB2F5E8}" destId="{D3EFBEF1-FD6D-4642-8B26-8DE0E39E9212}" srcOrd="0" destOrd="0" presId="urn:microsoft.com/office/officeart/2005/8/layout/lProcess2"/>
    <dgm:cxn modelId="{2AE3D8EB-9DF1-471C-B153-36468B4D1B79}" type="presParOf" srcId="{D3EFBEF1-FD6D-4642-8B26-8DE0E39E9212}" destId="{CF0E5326-F04C-4A68-9128-256851AAACD3}" srcOrd="0" destOrd="0" presId="urn:microsoft.com/office/officeart/2005/8/layout/lProcess2"/>
    <dgm:cxn modelId="{C427BB90-A1DF-4277-BA4C-66E052E975F9}" type="presParOf" srcId="{D3EFBEF1-FD6D-4642-8B26-8DE0E39E9212}" destId="{A3C52899-75A4-40FD-8AC0-7F580768D5B3}" srcOrd="1" destOrd="0" presId="urn:microsoft.com/office/officeart/2005/8/layout/lProcess2"/>
    <dgm:cxn modelId="{46513328-CE81-4BF3-8489-A299671E55E0}" type="presParOf" srcId="{D3EFBEF1-FD6D-4642-8B26-8DE0E39E9212}" destId="{8A1D445C-C53D-4531-97BE-0B15814F6C3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3D7413-EF04-46ED-AAE5-AB484C986AB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2044F5-4E56-4F74-82BF-D8852AB15890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000" dirty="0" smtClean="0"/>
            <a:t>Stock Exchange</a:t>
          </a:r>
          <a:endParaRPr lang="en-US" sz="2000" dirty="0"/>
        </a:p>
      </dgm:t>
    </dgm:pt>
    <dgm:pt modelId="{A9B345BC-80F0-4E1A-921A-55D7056B21BE}" type="parTrans" cxnId="{98797FB6-90A2-435F-82DC-954265C1E2A0}">
      <dgm:prSet/>
      <dgm:spPr/>
      <dgm:t>
        <a:bodyPr/>
        <a:lstStyle/>
        <a:p>
          <a:endParaRPr lang="en-US"/>
        </a:p>
      </dgm:t>
    </dgm:pt>
    <dgm:pt modelId="{4E355340-8D43-4B6C-BE70-22B553C0AFC3}" type="sibTrans" cxnId="{98797FB6-90A2-435F-82DC-954265C1E2A0}">
      <dgm:prSet/>
      <dgm:spPr/>
      <dgm:t>
        <a:bodyPr/>
        <a:lstStyle/>
        <a:p>
          <a:endParaRPr lang="en-US"/>
        </a:p>
      </dgm:t>
    </dgm:pt>
    <dgm:pt modelId="{EE6A933E-A8E0-467A-9DDB-057E3AC4ACBF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000" dirty="0" smtClean="0"/>
            <a:t>Allow companies to raise equity from investors and for investors to invest in good companies	</a:t>
          </a:r>
          <a:endParaRPr lang="en-US" sz="2000" dirty="0"/>
        </a:p>
      </dgm:t>
    </dgm:pt>
    <dgm:pt modelId="{2E9F4DDF-950D-4B91-8097-300FE829C327}" type="parTrans" cxnId="{F080BAEF-AE8B-4367-B3CD-0CEA0119E8A0}">
      <dgm:prSet/>
      <dgm:spPr/>
      <dgm:t>
        <a:bodyPr/>
        <a:lstStyle/>
        <a:p>
          <a:endParaRPr lang="en-US"/>
        </a:p>
      </dgm:t>
    </dgm:pt>
    <dgm:pt modelId="{59E67587-DDBC-4253-8AA5-D4EBA10494B9}" type="sibTrans" cxnId="{F080BAEF-AE8B-4367-B3CD-0CEA0119E8A0}">
      <dgm:prSet/>
      <dgm:spPr/>
      <dgm:t>
        <a:bodyPr/>
        <a:lstStyle/>
        <a:p>
          <a:endParaRPr lang="en-US"/>
        </a:p>
      </dgm:t>
    </dgm:pt>
    <dgm:pt modelId="{D568B783-02D6-434B-A769-B0F6D20A796E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000" dirty="0" smtClean="0"/>
            <a:t>Provide investors a market to buy and sell securities</a:t>
          </a:r>
          <a:endParaRPr lang="en-US" sz="2000" dirty="0"/>
        </a:p>
      </dgm:t>
    </dgm:pt>
    <dgm:pt modelId="{B550A166-55B2-4465-AA04-EC142CF990AE}" type="parTrans" cxnId="{A1D732EB-80BE-4E32-A1C5-2593D42FCBB7}">
      <dgm:prSet/>
      <dgm:spPr/>
      <dgm:t>
        <a:bodyPr/>
        <a:lstStyle/>
        <a:p>
          <a:endParaRPr lang="en-US"/>
        </a:p>
      </dgm:t>
    </dgm:pt>
    <dgm:pt modelId="{74BDE8A0-54A6-40BE-B1C7-8F14E94C5B6D}" type="sibTrans" cxnId="{A1D732EB-80BE-4E32-A1C5-2593D42FCBB7}">
      <dgm:prSet/>
      <dgm:spPr/>
      <dgm:t>
        <a:bodyPr/>
        <a:lstStyle/>
        <a:p>
          <a:endParaRPr lang="en-US"/>
        </a:p>
      </dgm:t>
    </dgm:pt>
    <dgm:pt modelId="{BEB840D3-3712-45DD-9311-A1426BB303EF}" type="pres">
      <dgm:prSet presAssocID="{CC3D7413-EF04-46ED-AAE5-AB484C986A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FEAF049-13E3-45C9-991D-1AA70F7FCB16}" type="pres">
      <dgm:prSet presAssocID="{282044F5-4E56-4F74-82BF-D8852AB15890}" presName="hierRoot1" presStyleCnt="0">
        <dgm:presLayoutVars>
          <dgm:hierBranch val="init"/>
        </dgm:presLayoutVars>
      </dgm:prSet>
      <dgm:spPr/>
    </dgm:pt>
    <dgm:pt modelId="{C2F01756-2A36-4B80-8D7D-0E0AB4A21AD5}" type="pres">
      <dgm:prSet presAssocID="{282044F5-4E56-4F74-82BF-D8852AB15890}" presName="rootComposite1" presStyleCnt="0"/>
      <dgm:spPr/>
    </dgm:pt>
    <dgm:pt modelId="{AEC788B5-0A93-492E-AABF-C83E489CB0BE}" type="pres">
      <dgm:prSet presAssocID="{282044F5-4E56-4F74-82BF-D8852AB15890}" presName="rootText1" presStyleLbl="node0" presStyleIdx="0" presStyleCnt="1" custLinFactNeighborY="-1269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292B0DE-04DD-47BD-AEB0-D6944E596BFE}" type="pres">
      <dgm:prSet presAssocID="{282044F5-4E56-4F74-82BF-D8852AB1589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8AB9F9F-FE1D-4B30-AA3C-0AA004C6B592}" type="pres">
      <dgm:prSet presAssocID="{282044F5-4E56-4F74-82BF-D8852AB15890}" presName="hierChild2" presStyleCnt="0"/>
      <dgm:spPr/>
    </dgm:pt>
    <dgm:pt modelId="{E4D19779-CC8E-4D89-9D61-F57ADAF18445}" type="pres">
      <dgm:prSet presAssocID="{2E9F4DDF-950D-4B91-8097-300FE829C327}" presName="Name37" presStyleLbl="parChTrans1D2" presStyleIdx="0" presStyleCnt="2"/>
      <dgm:spPr/>
      <dgm:t>
        <a:bodyPr/>
        <a:lstStyle/>
        <a:p>
          <a:endParaRPr lang="en-US"/>
        </a:p>
      </dgm:t>
    </dgm:pt>
    <dgm:pt modelId="{55CE77CB-B7F4-47D6-A39A-0758384DA56F}" type="pres">
      <dgm:prSet presAssocID="{EE6A933E-A8E0-467A-9DDB-057E3AC4ACBF}" presName="hierRoot2" presStyleCnt="0">
        <dgm:presLayoutVars>
          <dgm:hierBranch val="init"/>
        </dgm:presLayoutVars>
      </dgm:prSet>
      <dgm:spPr/>
    </dgm:pt>
    <dgm:pt modelId="{D3117975-114B-4397-BC8E-E91C7EE34088}" type="pres">
      <dgm:prSet presAssocID="{EE6A933E-A8E0-467A-9DDB-057E3AC4ACBF}" presName="rootComposite" presStyleCnt="0"/>
      <dgm:spPr/>
    </dgm:pt>
    <dgm:pt modelId="{DFC3DDE2-D14C-4884-8EB9-41D01539CF8A}" type="pres">
      <dgm:prSet presAssocID="{EE6A933E-A8E0-467A-9DDB-057E3AC4ACBF}" presName="rootText" presStyleLbl="node2" presStyleIdx="0" presStyleCnt="2" custLinFactNeighborY="1377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C097B4B-9264-43E8-9444-CF03722ADCC9}" type="pres">
      <dgm:prSet presAssocID="{EE6A933E-A8E0-467A-9DDB-057E3AC4ACBF}" presName="rootConnector" presStyleLbl="node2" presStyleIdx="0" presStyleCnt="2"/>
      <dgm:spPr/>
      <dgm:t>
        <a:bodyPr/>
        <a:lstStyle/>
        <a:p>
          <a:endParaRPr lang="en-US"/>
        </a:p>
      </dgm:t>
    </dgm:pt>
    <dgm:pt modelId="{B6360EC4-D1CE-40E2-A3BC-5E893F94ABAB}" type="pres">
      <dgm:prSet presAssocID="{EE6A933E-A8E0-467A-9DDB-057E3AC4ACBF}" presName="hierChild4" presStyleCnt="0"/>
      <dgm:spPr/>
    </dgm:pt>
    <dgm:pt modelId="{685CE4F2-84D9-4A2C-9D56-768016B0B87D}" type="pres">
      <dgm:prSet presAssocID="{EE6A933E-A8E0-467A-9DDB-057E3AC4ACBF}" presName="hierChild5" presStyleCnt="0"/>
      <dgm:spPr/>
    </dgm:pt>
    <dgm:pt modelId="{62A1ECF8-6C85-4A30-9E36-9C0C9C50A13B}" type="pres">
      <dgm:prSet presAssocID="{B550A166-55B2-4465-AA04-EC142CF990AE}" presName="Name37" presStyleLbl="parChTrans1D2" presStyleIdx="1" presStyleCnt="2"/>
      <dgm:spPr/>
      <dgm:t>
        <a:bodyPr/>
        <a:lstStyle/>
        <a:p>
          <a:endParaRPr lang="en-US"/>
        </a:p>
      </dgm:t>
    </dgm:pt>
    <dgm:pt modelId="{5B932318-C770-4331-9BED-624567C7B987}" type="pres">
      <dgm:prSet presAssocID="{D568B783-02D6-434B-A769-B0F6D20A796E}" presName="hierRoot2" presStyleCnt="0">
        <dgm:presLayoutVars>
          <dgm:hierBranch val="init"/>
        </dgm:presLayoutVars>
      </dgm:prSet>
      <dgm:spPr/>
    </dgm:pt>
    <dgm:pt modelId="{5D7A8A6E-553E-4CC1-BC8B-3C9CAC30EA0C}" type="pres">
      <dgm:prSet presAssocID="{D568B783-02D6-434B-A769-B0F6D20A796E}" presName="rootComposite" presStyleCnt="0"/>
      <dgm:spPr/>
    </dgm:pt>
    <dgm:pt modelId="{377DA3CE-4827-4D43-85CE-4F5A6612EF74}" type="pres">
      <dgm:prSet presAssocID="{D568B783-02D6-434B-A769-B0F6D20A796E}" presName="rootText" presStyleLbl="node2" presStyleIdx="1" presStyleCnt="2" custLinFactNeighborY="1377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00A030F-9BFD-45E8-9BF7-C838250DFAFC}" type="pres">
      <dgm:prSet presAssocID="{D568B783-02D6-434B-A769-B0F6D20A796E}" presName="rootConnector" presStyleLbl="node2" presStyleIdx="1" presStyleCnt="2"/>
      <dgm:spPr/>
      <dgm:t>
        <a:bodyPr/>
        <a:lstStyle/>
        <a:p>
          <a:endParaRPr lang="en-US"/>
        </a:p>
      </dgm:t>
    </dgm:pt>
    <dgm:pt modelId="{3EE39A3B-79E2-47AB-8D0E-D7926737452B}" type="pres">
      <dgm:prSet presAssocID="{D568B783-02D6-434B-A769-B0F6D20A796E}" presName="hierChild4" presStyleCnt="0"/>
      <dgm:spPr/>
    </dgm:pt>
    <dgm:pt modelId="{962120CD-6CD1-4534-AD8C-90243C8B764E}" type="pres">
      <dgm:prSet presAssocID="{D568B783-02D6-434B-A769-B0F6D20A796E}" presName="hierChild5" presStyleCnt="0"/>
      <dgm:spPr/>
    </dgm:pt>
    <dgm:pt modelId="{013A118C-14A9-4296-B675-08FB975BE249}" type="pres">
      <dgm:prSet presAssocID="{282044F5-4E56-4F74-82BF-D8852AB15890}" presName="hierChild3" presStyleCnt="0"/>
      <dgm:spPr/>
    </dgm:pt>
  </dgm:ptLst>
  <dgm:cxnLst>
    <dgm:cxn modelId="{E877E929-EF2E-4462-914E-0C1A631D9F95}" type="presOf" srcId="{D568B783-02D6-434B-A769-B0F6D20A796E}" destId="{377DA3CE-4827-4D43-85CE-4F5A6612EF74}" srcOrd="0" destOrd="0" presId="urn:microsoft.com/office/officeart/2005/8/layout/orgChart1"/>
    <dgm:cxn modelId="{8C470A29-69B2-4409-95BE-FD7CDD8A1F47}" type="presOf" srcId="{D568B783-02D6-434B-A769-B0F6D20A796E}" destId="{800A030F-9BFD-45E8-9BF7-C838250DFAFC}" srcOrd="1" destOrd="0" presId="urn:microsoft.com/office/officeart/2005/8/layout/orgChart1"/>
    <dgm:cxn modelId="{815277D7-D28A-4F5F-B6CD-471DFE9BD959}" type="presOf" srcId="{282044F5-4E56-4F74-82BF-D8852AB15890}" destId="{AEC788B5-0A93-492E-AABF-C83E489CB0BE}" srcOrd="0" destOrd="0" presId="urn:microsoft.com/office/officeart/2005/8/layout/orgChart1"/>
    <dgm:cxn modelId="{18E05371-E651-48E7-AD8F-B596F0C77571}" type="presOf" srcId="{EE6A933E-A8E0-467A-9DDB-057E3AC4ACBF}" destId="{CC097B4B-9264-43E8-9444-CF03722ADCC9}" srcOrd="1" destOrd="0" presId="urn:microsoft.com/office/officeart/2005/8/layout/orgChart1"/>
    <dgm:cxn modelId="{F080BAEF-AE8B-4367-B3CD-0CEA0119E8A0}" srcId="{282044F5-4E56-4F74-82BF-D8852AB15890}" destId="{EE6A933E-A8E0-467A-9DDB-057E3AC4ACBF}" srcOrd="0" destOrd="0" parTransId="{2E9F4DDF-950D-4B91-8097-300FE829C327}" sibTransId="{59E67587-DDBC-4253-8AA5-D4EBA10494B9}"/>
    <dgm:cxn modelId="{1AE10105-FA76-4BCC-94A2-B2A471CE82F1}" type="presOf" srcId="{CC3D7413-EF04-46ED-AAE5-AB484C986ABE}" destId="{BEB840D3-3712-45DD-9311-A1426BB303EF}" srcOrd="0" destOrd="0" presId="urn:microsoft.com/office/officeart/2005/8/layout/orgChart1"/>
    <dgm:cxn modelId="{A1D732EB-80BE-4E32-A1C5-2593D42FCBB7}" srcId="{282044F5-4E56-4F74-82BF-D8852AB15890}" destId="{D568B783-02D6-434B-A769-B0F6D20A796E}" srcOrd="1" destOrd="0" parTransId="{B550A166-55B2-4465-AA04-EC142CF990AE}" sibTransId="{74BDE8A0-54A6-40BE-B1C7-8F14E94C5B6D}"/>
    <dgm:cxn modelId="{DDBE4C5F-50E3-4B21-A00B-2340D9E687E7}" type="presOf" srcId="{B550A166-55B2-4465-AA04-EC142CF990AE}" destId="{62A1ECF8-6C85-4A30-9E36-9C0C9C50A13B}" srcOrd="0" destOrd="0" presId="urn:microsoft.com/office/officeart/2005/8/layout/orgChart1"/>
    <dgm:cxn modelId="{98797FB6-90A2-435F-82DC-954265C1E2A0}" srcId="{CC3D7413-EF04-46ED-AAE5-AB484C986ABE}" destId="{282044F5-4E56-4F74-82BF-D8852AB15890}" srcOrd="0" destOrd="0" parTransId="{A9B345BC-80F0-4E1A-921A-55D7056B21BE}" sibTransId="{4E355340-8D43-4B6C-BE70-22B553C0AFC3}"/>
    <dgm:cxn modelId="{7B57DF9C-3EAA-4B4A-8019-5CF4A012C46C}" type="presOf" srcId="{2E9F4DDF-950D-4B91-8097-300FE829C327}" destId="{E4D19779-CC8E-4D89-9D61-F57ADAF18445}" srcOrd="0" destOrd="0" presId="urn:microsoft.com/office/officeart/2005/8/layout/orgChart1"/>
    <dgm:cxn modelId="{4D31A3D3-E082-41C9-A1DF-8A01C3E8C839}" type="presOf" srcId="{282044F5-4E56-4F74-82BF-D8852AB15890}" destId="{3292B0DE-04DD-47BD-AEB0-D6944E596BFE}" srcOrd="1" destOrd="0" presId="urn:microsoft.com/office/officeart/2005/8/layout/orgChart1"/>
    <dgm:cxn modelId="{75E26768-7B7D-4061-ABE1-D84A7C283732}" type="presOf" srcId="{EE6A933E-A8E0-467A-9DDB-057E3AC4ACBF}" destId="{DFC3DDE2-D14C-4884-8EB9-41D01539CF8A}" srcOrd="0" destOrd="0" presId="urn:microsoft.com/office/officeart/2005/8/layout/orgChart1"/>
    <dgm:cxn modelId="{9C226FD8-0A8F-4832-BCCE-023BF0646C05}" type="presParOf" srcId="{BEB840D3-3712-45DD-9311-A1426BB303EF}" destId="{DFEAF049-13E3-45C9-991D-1AA70F7FCB16}" srcOrd="0" destOrd="0" presId="urn:microsoft.com/office/officeart/2005/8/layout/orgChart1"/>
    <dgm:cxn modelId="{8FC2746F-46E2-422E-8BD1-DD0F5ACE4F96}" type="presParOf" srcId="{DFEAF049-13E3-45C9-991D-1AA70F7FCB16}" destId="{C2F01756-2A36-4B80-8D7D-0E0AB4A21AD5}" srcOrd="0" destOrd="0" presId="urn:microsoft.com/office/officeart/2005/8/layout/orgChart1"/>
    <dgm:cxn modelId="{AB6FC166-228B-4FAD-8012-418BBA9E4101}" type="presParOf" srcId="{C2F01756-2A36-4B80-8D7D-0E0AB4A21AD5}" destId="{AEC788B5-0A93-492E-AABF-C83E489CB0BE}" srcOrd="0" destOrd="0" presId="urn:microsoft.com/office/officeart/2005/8/layout/orgChart1"/>
    <dgm:cxn modelId="{79B729F3-A6F0-4251-83E7-5AEFAF7A912B}" type="presParOf" srcId="{C2F01756-2A36-4B80-8D7D-0E0AB4A21AD5}" destId="{3292B0DE-04DD-47BD-AEB0-D6944E596BFE}" srcOrd="1" destOrd="0" presId="urn:microsoft.com/office/officeart/2005/8/layout/orgChart1"/>
    <dgm:cxn modelId="{BD36B5D2-4F37-4924-BCBA-3BE60D8B6714}" type="presParOf" srcId="{DFEAF049-13E3-45C9-991D-1AA70F7FCB16}" destId="{D8AB9F9F-FE1D-4B30-AA3C-0AA004C6B592}" srcOrd="1" destOrd="0" presId="urn:microsoft.com/office/officeart/2005/8/layout/orgChart1"/>
    <dgm:cxn modelId="{00B83657-52C7-4041-8E31-057A7E65AC9A}" type="presParOf" srcId="{D8AB9F9F-FE1D-4B30-AA3C-0AA004C6B592}" destId="{E4D19779-CC8E-4D89-9D61-F57ADAF18445}" srcOrd="0" destOrd="0" presId="urn:microsoft.com/office/officeart/2005/8/layout/orgChart1"/>
    <dgm:cxn modelId="{92081586-982C-412D-A7DC-12C19C427BBF}" type="presParOf" srcId="{D8AB9F9F-FE1D-4B30-AA3C-0AA004C6B592}" destId="{55CE77CB-B7F4-47D6-A39A-0758384DA56F}" srcOrd="1" destOrd="0" presId="urn:microsoft.com/office/officeart/2005/8/layout/orgChart1"/>
    <dgm:cxn modelId="{6FB99CAF-65C2-435B-A4B5-DAA3249FB631}" type="presParOf" srcId="{55CE77CB-B7F4-47D6-A39A-0758384DA56F}" destId="{D3117975-114B-4397-BC8E-E91C7EE34088}" srcOrd="0" destOrd="0" presId="urn:microsoft.com/office/officeart/2005/8/layout/orgChart1"/>
    <dgm:cxn modelId="{0B774562-BF8F-496F-B6DE-22E91DB04D1F}" type="presParOf" srcId="{D3117975-114B-4397-BC8E-E91C7EE34088}" destId="{DFC3DDE2-D14C-4884-8EB9-41D01539CF8A}" srcOrd="0" destOrd="0" presId="urn:microsoft.com/office/officeart/2005/8/layout/orgChart1"/>
    <dgm:cxn modelId="{82E91717-D31F-4D0F-B207-CF02FD95C68B}" type="presParOf" srcId="{D3117975-114B-4397-BC8E-E91C7EE34088}" destId="{CC097B4B-9264-43E8-9444-CF03722ADCC9}" srcOrd="1" destOrd="0" presId="urn:microsoft.com/office/officeart/2005/8/layout/orgChart1"/>
    <dgm:cxn modelId="{00184EC8-2119-48AC-A6EF-F23B4172EEDA}" type="presParOf" srcId="{55CE77CB-B7F4-47D6-A39A-0758384DA56F}" destId="{B6360EC4-D1CE-40E2-A3BC-5E893F94ABAB}" srcOrd="1" destOrd="0" presId="urn:microsoft.com/office/officeart/2005/8/layout/orgChart1"/>
    <dgm:cxn modelId="{16C1339E-F8C3-4644-89F1-56C6ABBC05AD}" type="presParOf" srcId="{55CE77CB-B7F4-47D6-A39A-0758384DA56F}" destId="{685CE4F2-84D9-4A2C-9D56-768016B0B87D}" srcOrd="2" destOrd="0" presId="urn:microsoft.com/office/officeart/2005/8/layout/orgChart1"/>
    <dgm:cxn modelId="{95BE0BB5-BF2A-4628-AB00-4349A31FD17F}" type="presParOf" srcId="{D8AB9F9F-FE1D-4B30-AA3C-0AA004C6B592}" destId="{62A1ECF8-6C85-4A30-9E36-9C0C9C50A13B}" srcOrd="2" destOrd="0" presId="urn:microsoft.com/office/officeart/2005/8/layout/orgChart1"/>
    <dgm:cxn modelId="{7BACB926-5E30-470F-B099-4553B427754E}" type="presParOf" srcId="{D8AB9F9F-FE1D-4B30-AA3C-0AA004C6B592}" destId="{5B932318-C770-4331-9BED-624567C7B987}" srcOrd="3" destOrd="0" presId="urn:microsoft.com/office/officeart/2005/8/layout/orgChart1"/>
    <dgm:cxn modelId="{EC611BAC-7759-46DF-B639-6108516461E2}" type="presParOf" srcId="{5B932318-C770-4331-9BED-624567C7B987}" destId="{5D7A8A6E-553E-4CC1-BC8B-3C9CAC30EA0C}" srcOrd="0" destOrd="0" presId="urn:microsoft.com/office/officeart/2005/8/layout/orgChart1"/>
    <dgm:cxn modelId="{623C49F0-8FA7-421A-9D44-955B5B60969D}" type="presParOf" srcId="{5D7A8A6E-553E-4CC1-BC8B-3C9CAC30EA0C}" destId="{377DA3CE-4827-4D43-85CE-4F5A6612EF74}" srcOrd="0" destOrd="0" presId="urn:microsoft.com/office/officeart/2005/8/layout/orgChart1"/>
    <dgm:cxn modelId="{F818DECF-00B0-4F55-912B-972B5E3158FC}" type="presParOf" srcId="{5D7A8A6E-553E-4CC1-BC8B-3C9CAC30EA0C}" destId="{800A030F-9BFD-45E8-9BF7-C838250DFAFC}" srcOrd="1" destOrd="0" presId="urn:microsoft.com/office/officeart/2005/8/layout/orgChart1"/>
    <dgm:cxn modelId="{4AF60BDC-11E0-4BBB-ADE9-26F29ECEE8C2}" type="presParOf" srcId="{5B932318-C770-4331-9BED-624567C7B987}" destId="{3EE39A3B-79E2-47AB-8D0E-D7926737452B}" srcOrd="1" destOrd="0" presId="urn:microsoft.com/office/officeart/2005/8/layout/orgChart1"/>
    <dgm:cxn modelId="{45DCA6A7-63B3-48EF-9F96-4A635D02D7D8}" type="presParOf" srcId="{5B932318-C770-4331-9BED-624567C7B987}" destId="{962120CD-6CD1-4534-AD8C-90243C8B764E}" srcOrd="2" destOrd="0" presId="urn:microsoft.com/office/officeart/2005/8/layout/orgChart1"/>
    <dgm:cxn modelId="{5337C36D-EE18-413D-A76E-E7B1BFD340BC}" type="presParOf" srcId="{DFEAF049-13E3-45C9-991D-1AA70F7FCB16}" destId="{013A118C-14A9-4296-B675-08FB975BE24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B0234D-D669-493A-B804-19B1EA26EB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CF2B79-1407-468C-900D-801B11FA4CCB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800" dirty="0" smtClean="0"/>
            <a:t>To determine funds and securities obligations of the trading members</a:t>
          </a:r>
          <a:endParaRPr lang="en-US" sz="1800" dirty="0"/>
        </a:p>
      </dgm:t>
    </dgm:pt>
    <dgm:pt modelId="{4F7ECCB3-BFCE-463D-B835-581205C4A6C7}" type="parTrans" cxnId="{122F3348-6A0B-4301-B7F4-E7EA776B1ACE}">
      <dgm:prSet/>
      <dgm:spPr/>
      <dgm:t>
        <a:bodyPr/>
        <a:lstStyle/>
        <a:p>
          <a:endParaRPr lang="en-US" sz="1800"/>
        </a:p>
      </dgm:t>
    </dgm:pt>
    <dgm:pt modelId="{2CD3D282-9369-4D60-A587-5E0D4E5D0858}" type="sibTrans" cxnId="{122F3348-6A0B-4301-B7F4-E7EA776B1ACE}">
      <dgm:prSet/>
      <dgm:spPr/>
      <dgm:t>
        <a:bodyPr/>
        <a:lstStyle/>
        <a:p>
          <a:endParaRPr lang="en-US" sz="1800"/>
        </a:p>
      </dgm:t>
    </dgm:pt>
    <dgm:pt modelId="{6C14AFD8-39CF-4FEB-A6A4-D8BF76969471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800" dirty="0" smtClean="0"/>
            <a:t>To settle the trade through exchange’s robust settlement process</a:t>
          </a:r>
          <a:endParaRPr lang="en-US" sz="1800" dirty="0"/>
        </a:p>
      </dgm:t>
    </dgm:pt>
    <dgm:pt modelId="{BA7588EC-5D4C-44FA-9A63-D49A31CB8593}" type="parTrans" cxnId="{30CF5BD5-0E42-4693-8002-4630C8DD3942}">
      <dgm:prSet/>
      <dgm:spPr/>
      <dgm:t>
        <a:bodyPr/>
        <a:lstStyle/>
        <a:p>
          <a:endParaRPr lang="en-US" sz="1800"/>
        </a:p>
      </dgm:t>
    </dgm:pt>
    <dgm:pt modelId="{E52AF6BF-625B-4BD7-974D-8E580C6FB8A3}" type="sibTrans" cxnId="{30CF5BD5-0E42-4693-8002-4630C8DD3942}">
      <dgm:prSet/>
      <dgm:spPr/>
      <dgm:t>
        <a:bodyPr/>
        <a:lstStyle/>
        <a:p>
          <a:endParaRPr lang="en-US" sz="1800"/>
        </a:p>
      </dgm:t>
    </dgm:pt>
    <dgm:pt modelId="{7DF2C0A0-3D63-44EC-A1C9-D034E4E130A0}" type="pres">
      <dgm:prSet presAssocID="{17B0234D-D669-493A-B804-19B1EA26EB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F7AFC6-5289-4BCB-B587-BAAA807AB083}" type="pres">
      <dgm:prSet presAssocID="{53CF2B79-1407-468C-900D-801B11FA4CC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40EDD3-07B2-4B88-BBAE-DA204F389EC3}" type="pres">
      <dgm:prSet presAssocID="{2CD3D282-9369-4D60-A587-5E0D4E5D0858}" presName="spacer" presStyleCnt="0"/>
      <dgm:spPr/>
    </dgm:pt>
    <dgm:pt modelId="{8C5F0E00-E99D-40FD-ABD1-14C4EDD7C70F}" type="pres">
      <dgm:prSet presAssocID="{6C14AFD8-39CF-4FEB-A6A4-D8BF7696947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E34A50-7805-4E0C-9922-020039EFCF15}" type="presOf" srcId="{53CF2B79-1407-468C-900D-801B11FA4CCB}" destId="{63F7AFC6-5289-4BCB-B587-BAAA807AB083}" srcOrd="0" destOrd="0" presId="urn:microsoft.com/office/officeart/2005/8/layout/vList2"/>
    <dgm:cxn modelId="{122F3348-6A0B-4301-B7F4-E7EA776B1ACE}" srcId="{17B0234D-D669-493A-B804-19B1EA26EBFF}" destId="{53CF2B79-1407-468C-900D-801B11FA4CCB}" srcOrd="0" destOrd="0" parTransId="{4F7ECCB3-BFCE-463D-B835-581205C4A6C7}" sibTransId="{2CD3D282-9369-4D60-A587-5E0D4E5D0858}"/>
    <dgm:cxn modelId="{30CF5BD5-0E42-4693-8002-4630C8DD3942}" srcId="{17B0234D-D669-493A-B804-19B1EA26EBFF}" destId="{6C14AFD8-39CF-4FEB-A6A4-D8BF76969471}" srcOrd="1" destOrd="0" parTransId="{BA7588EC-5D4C-44FA-9A63-D49A31CB8593}" sibTransId="{E52AF6BF-625B-4BD7-974D-8E580C6FB8A3}"/>
    <dgm:cxn modelId="{959F8E3D-34E8-47A8-A4FA-6123A409F119}" type="presOf" srcId="{17B0234D-D669-493A-B804-19B1EA26EBFF}" destId="{7DF2C0A0-3D63-44EC-A1C9-D034E4E130A0}" srcOrd="0" destOrd="0" presId="urn:microsoft.com/office/officeart/2005/8/layout/vList2"/>
    <dgm:cxn modelId="{B8790C94-C2F7-4B64-A677-1DF78A11CC8A}" type="presOf" srcId="{6C14AFD8-39CF-4FEB-A6A4-D8BF76969471}" destId="{8C5F0E00-E99D-40FD-ABD1-14C4EDD7C70F}" srcOrd="0" destOrd="0" presId="urn:microsoft.com/office/officeart/2005/8/layout/vList2"/>
    <dgm:cxn modelId="{30B7F662-C123-46F7-ADDA-6D7B377E80AC}" type="presParOf" srcId="{7DF2C0A0-3D63-44EC-A1C9-D034E4E130A0}" destId="{63F7AFC6-5289-4BCB-B587-BAAA807AB083}" srcOrd="0" destOrd="0" presId="urn:microsoft.com/office/officeart/2005/8/layout/vList2"/>
    <dgm:cxn modelId="{BEABBBEB-8DD3-422D-82FB-37C2EA0F6DAC}" type="presParOf" srcId="{7DF2C0A0-3D63-44EC-A1C9-D034E4E130A0}" destId="{7040EDD3-07B2-4B88-BBAE-DA204F389EC3}" srcOrd="1" destOrd="0" presId="urn:microsoft.com/office/officeart/2005/8/layout/vList2"/>
    <dgm:cxn modelId="{5AFD9520-44C5-4263-B730-7E25887CA493}" type="presParOf" srcId="{7DF2C0A0-3D63-44EC-A1C9-D034E4E130A0}" destId="{8C5F0E00-E99D-40FD-ABD1-14C4EDD7C70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B60A87-63E3-44D2-B714-6AFEFF188E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9B49BD-73F6-4AAF-9CC9-BF5FDA45C36E}">
      <dgm:prSet phldrT="[Text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600" dirty="0" smtClean="0"/>
            <a:t>Confirmation of the institutional trades. Provision of exception window available for late confirmations. Time limit and the additional charges for the exception window to be decided by exchanges.</a:t>
          </a:r>
          <a:endParaRPr lang="en-US" sz="1600" dirty="0"/>
        </a:p>
      </dgm:t>
    </dgm:pt>
    <dgm:pt modelId="{BA71D0DA-6175-4085-8CE8-9AF0F87D1731}" type="parTrans" cxnId="{778A6D3C-AFC9-4994-915A-DE6E60A8FD6B}">
      <dgm:prSet/>
      <dgm:spPr/>
      <dgm:t>
        <a:bodyPr/>
        <a:lstStyle/>
        <a:p>
          <a:endParaRPr lang="en-US"/>
        </a:p>
      </dgm:t>
    </dgm:pt>
    <dgm:pt modelId="{38609736-0D49-4961-A843-E794416AC5F3}" type="sibTrans" cxnId="{778A6D3C-AFC9-4994-915A-DE6E60A8FD6B}">
      <dgm:prSet/>
      <dgm:spPr/>
      <dgm:t>
        <a:bodyPr/>
        <a:lstStyle/>
        <a:p>
          <a:endParaRPr lang="en-US"/>
        </a:p>
      </dgm:t>
    </dgm:pt>
    <dgm:pt modelId="{C66D56C2-3915-4CDA-9E5C-B68FD4EEDAB5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600" b="0" dirty="0" smtClean="0"/>
            <a:t>DPs accepts instructions for pay-in of securities by the investors in physical form at least </a:t>
          </a:r>
          <a:r>
            <a:rPr lang="en-US" sz="1600" b="0" dirty="0" err="1" smtClean="0"/>
            <a:t>upto</a:t>
          </a:r>
          <a:r>
            <a:rPr lang="en-US" sz="1600" b="0" dirty="0" smtClean="0"/>
            <a:t> 4 p.m. and in electronic form by 6 p.m.</a:t>
          </a:r>
          <a:endParaRPr lang="en-US" sz="1600" b="0" dirty="0"/>
        </a:p>
      </dgm:t>
    </dgm:pt>
    <dgm:pt modelId="{D7F12160-12ED-4BB1-90ED-130659805B18}" type="parTrans" cxnId="{CC123E63-DD43-4896-8647-3180DD8DEA7D}">
      <dgm:prSet/>
      <dgm:spPr/>
      <dgm:t>
        <a:bodyPr/>
        <a:lstStyle/>
        <a:p>
          <a:endParaRPr lang="en-US"/>
        </a:p>
      </dgm:t>
    </dgm:pt>
    <dgm:pt modelId="{5B28E015-14F1-4DA8-89EE-924E28D7B4F3}" type="sibTrans" cxnId="{CC123E63-DD43-4896-8647-3180DD8DEA7D}">
      <dgm:prSet/>
      <dgm:spPr/>
      <dgm:t>
        <a:bodyPr/>
        <a:lstStyle/>
        <a:p>
          <a:endParaRPr lang="en-US"/>
        </a:p>
      </dgm:t>
    </dgm:pt>
    <dgm:pt modelId="{29F95488-A6B8-465E-86E4-48AEC4E5F669}">
      <dgm:prSet custT="1"/>
      <dgm:spPr>
        <a:solidFill>
          <a:srgbClr val="0070C0"/>
        </a:solidFill>
      </dgm:spPr>
      <dgm:t>
        <a:bodyPr/>
        <a:lstStyle/>
        <a:p>
          <a:r>
            <a:rPr lang="en-US" sz="1600" b="0" dirty="0" smtClean="0"/>
            <a:t>The exchanges / Clearing House / Clearing Corporation process and download obligation files to the brokers’ terminals</a:t>
          </a:r>
          <a:endParaRPr lang="en-US" sz="1600" b="0" dirty="0"/>
        </a:p>
      </dgm:t>
    </dgm:pt>
    <dgm:pt modelId="{FCDBDD18-8B72-43D1-9C77-26C946828A07}" type="parTrans" cxnId="{1A4AC046-FAE1-4211-B1AF-5F450C1D9F97}">
      <dgm:prSet/>
      <dgm:spPr/>
      <dgm:t>
        <a:bodyPr/>
        <a:lstStyle/>
        <a:p>
          <a:endParaRPr lang="en-US"/>
        </a:p>
      </dgm:t>
    </dgm:pt>
    <dgm:pt modelId="{4F0071EE-E420-40B8-8495-ACD22C3E1D60}" type="sibTrans" cxnId="{1A4AC046-FAE1-4211-B1AF-5F450C1D9F97}">
      <dgm:prSet/>
      <dgm:spPr/>
      <dgm:t>
        <a:bodyPr/>
        <a:lstStyle/>
        <a:p>
          <a:endParaRPr lang="en-US"/>
        </a:p>
      </dgm:t>
    </dgm:pt>
    <dgm:pt modelId="{3E7B7B83-C404-4EA7-8515-D21190CAF805}">
      <dgm:prSet custT="1"/>
      <dgm:spPr>
        <a:solidFill>
          <a:srgbClr val="0070C0"/>
        </a:solidFill>
      </dgm:spPr>
      <dgm:t>
        <a:bodyPr/>
        <a:lstStyle/>
        <a:p>
          <a:r>
            <a:rPr lang="en-US" sz="1600" b="0" dirty="0" smtClean="0"/>
            <a:t>The depositories accept the requests from DPs for ‘same day processing’.</a:t>
          </a:r>
          <a:endParaRPr lang="en-US" sz="1600" b="0" dirty="0"/>
        </a:p>
      </dgm:t>
    </dgm:pt>
    <dgm:pt modelId="{F91AD734-2335-4128-8F83-77F1BB74CD73}" type="parTrans" cxnId="{358ED6CE-654B-40C1-B264-46FAE9DE8E47}">
      <dgm:prSet/>
      <dgm:spPr/>
      <dgm:t>
        <a:bodyPr/>
        <a:lstStyle/>
        <a:p>
          <a:endParaRPr lang="en-US"/>
        </a:p>
      </dgm:t>
    </dgm:pt>
    <dgm:pt modelId="{5601ABA0-5A7F-41AA-8A06-9229D0654B3A}" type="sibTrans" cxnId="{358ED6CE-654B-40C1-B264-46FAE9DE8E47}">
      <dgm:prSet/>
      <dgm:spPr/>
      <dgm:t>
        <a:bodyPr/>
        <a:lstStyle/>
        <a:p>
          <a:endParaRPr lang="en-US"/>
        </a:p>
      </dgm:t>
    </dgm:pt>
    <dgm:pt modelId="{D2356625-DB09-49A9-98ED-08EEB839322E}" type="pres">
      <dgm:prSet presAssocID="{A7B60A87-63E3-44D2-B714-6AFEFF188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85E490-3F20-4640-ABDD-5D49028DACBD}" type="pres">
      <dgm:prSet presAssocID="{839B49BD-73F6-4AAF-9CC9-BF5FDA45C36E}" presName="parentText" presStyleLbl="node1" presStyleIdx="0" presStyleCnt="4" custScaleY="101710" custLinFactNeighborX="0" custLinFactNeighborY="-443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BC5FD2-2371-4126-BDBE-BF8BDE7A5EF7}" type="pres">
      <dgm:prSet presAssocID="{38609736-0D49-4961-A843-E794416AC5F3}" presName="spacer" presStyleCnt="0"/>
      <dgm:spPr/>
    </dgm:pt>
    <dgm:pt modelId="{C76CC91C-793A-422F-B709-B1C32583EC57}" type="pres">
      <dgm:prSet presAssocID="{29F95488-A6B8-465E-86E4-48AEC4E5F669}" presName="parentText" presStyleLbl="node1" presStyleIdx="1" presStyleCnt="4" custScaleY="93102" custLinFactNeighborX="0" custLinFactNeighborY="-1760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4AA460-F79E-4E3E-A5A1-6A5CF907EA45}" type="pres">
      <dgm:prSet presAssocID="{4F0071EE-E420-40B8-8495-ACD22C3E1D60}" presName="spacer" presStyleCnt="0"/>
      <dgm:spPr/>
    </dgm:pt>
    <dgm:pt modelId="{8C322E83-9B5C-4246-B125-3D44666ACC7B}" type="pres">
      <dgm:prSet presAssocID="{C66D56C2-3915-4CDA-9E5C-B68FD4EEDAB5}" presName="parentText" presStyleLbl="node1" presStyleIdx="2" presStyleCnt="4" custScaleY="79308" custLinFactNeighborX="324" custLinFactNeighborY="842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3F352-1942-4EBE-8AE3-1EA91FE1945D}" type="pres">
      <dgm:prSet presAssocID="{5B28E015-14F1-4DA8-89EE-924E28D7B4F3}" presName="spacer" presStyleCnt="0"/>
      <dgm:spPr/>
    </dgm:pt>
    <dgm:pt modelId="{93C79F4F-2A8B-4619-83D7-FD11FF3CB7B2}" type="pres">
      <dgm:prSet presAssocID="{3E7B7B83-C404-4EA7-8515-D21190CAF805}" presName="parentText" presStyleLbl="node1" presStyleIdx="3" presStyleCnt="4" custScaleY="70601" custLinFactY="3311" custLinFactNeighborX="76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4AC046-FAE1-4211-B1AF-5F450C1D9F97}" srcId="{A7B60A87-63E3-44D2-B714-6AFEFF188EA4}" destId="{29F95488-A6B8-465E-86E4-48AEC4E5F669}" srcOrd="1" destOrd="0" parTransId="{FCDBDD18-8B72-43D1-9C77-26C946828A07}" sibTransId="{4F0071EE-E420-40B8-8495-ACD22C3E1D60}"/>
    <dgm:cxn modelId="{358ED6CE-654B-40C1-B264-46FAE9DE8E47}" srcId="{A7B60A87-63E3-44D2-B714-6AFEFF188EA4}" destId="{3E7B7B83-C404-4EA7-8515-D21190CAF805}" srcOrd="3" destOrd="0" parTransId="{F91AD734-2335-4128-8F83-77F1BB74CD73}" sibTransId="{5601ABA0-5A7F-41AA-8A06-9229D0654B3A}"/>
    <dgm:cxn modelId="{772CF52A-819B-4A8A-BFB0-492F114F3E91}" type="presOf" srcId="{3E7B7B83-C404-4EA7-8515-D21190CAF805}" destId="{93C79F4F-2A8B-4619-83D7-FD11FF3CB7B2}" srcOrd="0" destOrd="0" presId="urn:microsoft.com/office/officeart/2005/8/layout/vList2"/>
    <dgm:cxn modelId="{6349BF57-EA91-45CF-AAA1-CE5855B8967B}" type="presOf" srcId="{C66D56C2-3915-4CDA-9E5C-B68FD4EEDAB5}" destId="{8C322E83-9B5C-4246-B125-3D44666ACC7B}" srcOrd="0" destOrd="0" presId="urn:microsoft.com/office/officeart/2005/8/layout/vList2"/>
    <dgm:cxn modelId="{778A6D3C-AFC9-4994-915A-DE6E60A8FD6B}" srcId="{A7B60A87-63E3-44D2-B714-6AFEFF188EA4}" destId="{839B49BD-73F6-4AAF-9CC9-BF5FDA45C36E}" srcOrd="0" destOrd="0" parTransId="{BA71D0DA-6175-4085-8CE8-9AF0F87D1731}" sibTransId="{38609736-0D49-4961-A843-E794416AC5F3}"/>
    <dgm:cxn modelId="{DC00D0A0-0553-48F8-8C00-121A75D7C51E}" type="presOf" srcId="{839B49BD-73F6-4AAF-9CC9-BF5FDA45C36E}" destId="{E985E490-3F20-4640-ABDD-5D49028DACBD}" srcOrd="0" destOrd="0" presId="urn:microsoft.com/office/officeart/2005/8/layout/vList2"/>
    <dgm:cxn modelId="{586977E0-2473-430F-BAA8-B13D9B2500D8}" type="presOf" srcId="{29F95488-A6B8-465E-86E4-48AEC4E5F669}" destId="{C76CC91C-793A-422F-B709-B1C32583EC57}" srcOrd="0" destOrd="0" presId="urn:microsoft.com/office/officeart/2005/8/layout/vList2"/>
    <dgm:cxn modelId="{513A945F-3968-4869-88C7-367B1BE4E17E}" type="presOf" srcId="{A7B60A87-63E3-44D2-B714-6AFEFF188EA4}" destId="{D2356625-DB09-49A9-98ED-08EEB839322E}" srcOrd="0" destOrd="0" presId="urn:microsoft.com/office/officeart/2005/8/layout/vList2"/>
    <dgm:cxn modelId="{CC123E63-DD43-4896-8647-3180DD8DEA7D}" srcId="{A7B60A87-63E3-44D2-B714-6AFEFF188EA4}" destId="{C66D56C2-3915-4CDA-9E5C-B68FD4EEDAB5}" srcOrd="2" destOrd="0" parTransId="{D7F12160-12ED-4BB1-90ED-130659805B18}" sibTransId="{5B28E015-14F1-4DA8-89EE-924E28D7B4F3}"/>
    <dgm:cxn modelId="{D8A1AB9D-02E3-4BCC-A6D9-634B93BA015B}" type="presParOf" srcId="{D2356625-DB09-49A9-98ED-08EEB839322E}" destId="{E985E490-3F20-4640-ABDD-5D49028DACBD}" srcOrd="0" destOrd="0" presId="urn:microsoft.com/office/officeart/2005/8/layout/vList2"/>
    <dgm:cxn modelId="{FDCFB3D3-280E-4BD7-B35D-5F68629957F2}" type="presParOf" srcId="{D2356625-DB09-49A9-98ED-08EEB839322E}" destId="{81BC5FD2-2371-4126-BDBE-BF8BDE7A5EF7}" srcOrd="1" destOrd="0" presId="urn:microsoft.com/office/officeart/2005/8/layout/vList2"/>
    <dgm:cxn modelId="{D6D111D5-74E2-42E1-B0AC-5A4CCCB27F68}" type="presParOf" srcId="{D2356625-DB09-49A9-98ED-08EEB839322E}" destId="{C76CC91C-793A-422F-B709-B1C32583EC57}" srcOrd="2" destOrd="0" presId="urn:microsoft.com/office/officeart/2005/8/layout/vList2"/>
    <dgm:cxn modelId="{F3E5B41B-0768-41FC-9AD2-602473964A3C}" type="presParOf" srcId="{D2356625-DB09-49A9-98ED-08EEB839322E}" destId="{1E4AA460-F79E-4E3E-A5A1-6A5CF907EA45}" srcOrd="3" destOrd="0" presId="urn:microsoft.com/office/officeart/2005/8/layout/vList2"/>
    <dgm:cxn modelId="{D0658A93-C59F-4760-B230-A702F2AF175E}" type="presParOf" srcId="{D2356625-DB09-49A9-98ED-08EEB839322E}" destId="{8C322E83-9B5C-4246-B125-3D44666ACC7B}" srcOrd="4" destOrd="0" presId="urn:microsoft.com/office/officeart/2005/8/layout/vList2"/>
    <dgm:cxn modelId="{02D4081B-D70B-41B1-9554-832E1F397FE0}" type="presParOf" srcId="{D2356625-DB09-49A9-98ED-08EEB839322E}" destId="{1453F352-1942-4EBE-8AE3-1EA91FE1945D}" srcOrd="5" destOrd="0" presId="urn:microsoft.com/office/officeart/2005/8/layout/vList2"/>
    <dgm:cxn modelId="{02BF6C99-37BC-4D21-AE28-009C50C0E9A8}" type="presParOf" srcId="{D2356625-DB09-49A9-98ED-08EEB839322E}" destId="{93C79F4F-2A8B-4619-83D7-FD11FF3CB7B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B60A87-63E3-44D2-B714-6AFEFF188E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9B49BD-73F6-4AAF-9CC9-BF5FDA45C36E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700" b="0" dirty="0" smtClean="0"/>
            <a:t>Depository permits downloading of the pay-in files of securities and funds from broker pool accounts</a:t>
          </a:r>
          <a:endParaRPr lang="en-US" sz="1700" b="0" dirty="0"/>
        </a:p>
      </dgm:t>
    </dgm:pt>
    <dgm:pt modelId="{BA71D0DA-6175-4085-8CE8-9AF0F87D1731}" type="parTrans" cxnId="{778A6D3C-AFC9-4994-915A-DE6E60A8FD6B}">
      <dgm:prSet/>
      <dgm:spPr/>
      <dgm:t>
        <a:bodyPr/>
        <a:lstStyle/>
        <a:p>
          <a:endParaRPr lang="en-US"/>
        </a:p>
      </dgm:t>
    </dgm:pt>
    <dgm:pt modelId="{38609736-0D49-4961-A843-E794416AC5F3}" type="sibTrans" cxnId="{778A6D3C-AFC9-4994-915A-DE6E60A8FD6B}">
      <dgm:prSet/>
      <dgm:spPr/>
      <dgm:t>
        <a:bodyPr/>
        <a:lstStyle/>
        <a:p>
          <a:endParaRPr lang="en-US"/>
        </a:p>
      </dgm:t>
    </dgm:pt>
    <dgm:pt modelId="{C66D56C2-3915-4CDA-9E5C-B68FD4EEDAB5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700" b="0" dirty="0" smtClean="0"/>
            <a:t>The Exchanges / Clearing Corporation execute pay-out of securities and funds to the Depositories and Clearing Banks</a:t>
          </a:r>
          <a:endParaRPr lang="en-US" sz="1700" b="0" dirty="0"/>
        </a:p>
      </dgm:t>
    </dgm:pt>
    <dgm:pt modelId="{D7F12160-12ED-4BB1-90ED-130659805B18}" type="parTrans" cxnId="{CC123E63-DD43-4896-8647-3180DD8DEA7D}">
      <dgm:prSet/>
      <dgm:spPr/>
      <dgm:t>
        <a:bodyPr/>
        <a:lstStyle/>
        <a:p>
          <a:endParaRPr lang="en-US"/>
        </a:p>
      </dgm:t>
    </dgm:pt>
    <dgm:pt modelId="{5B28E015-14F1-4DA8-89EE-924E28D7B4F3}" type="sibTrans" cxnId="{CC123E63-DD43-4896-8647-3180DD8DEA7D}">
      <dgm:prSet/>
      <dgm:spPr/>
      <dgm:t>
        <a:bodyPr/>
        <a:lstStyle/>
        <a:p>
          <a:endParaRPr lang="en-US"/>
        </a:p>
      </dgm:t>
    </dgm:pt>
    <dgm:pt modelId="{29F95488-A6B8-465E-86E4-48AEC4E5F669}">
      <dgm:prSet custT="1"/>
      <dgm:spPr>
        <a:solidFill>
          <a:srgbClr val="0070C0"/>
        </a:solidFill>
      </dgm:spPr>
      <dgm:t>
        <a:bodyPr/>
        <a:lstStyle/>
        <a:p>
          <a:r>
            <a:rPr lang="en-US" sz="1700" b="0" dirty="0" smtClean="0"/>
            <a:t>Depository processes pay-in requests and transfers the consolidated pay-in files to the Clearing Corporation</a:t>
          </a:r>
          <a:endParaRPr lang="en-US" sz="1700" b="0" dirty="0"/>
        </a:p>
      </dgm:t>
    </dgm:pt>
    <dgm:pt modelId="{FCDBDD18-8B72-43D1-9C77-26C946828A07}" type="parTrans" cxnId="{1A4AC046-FAE1-4211-B1AF-5F450C1D9F97}">
      <dgm:prSet/>
      <dgm:spPr/>
      <dgm:t>
        <a:bodyPr/>
        <a:lstStyle/>
        <a:p>
          <a:endParaRPr lang="en-US"/>
        </a:p>
      </dgm:t>
    </dgm:pt>
    <dgm:pt modelId="{4F0071EE-E420-40B8-8495-ACD22C3E1D60}" type="sibTrans" cxnId="{1A4AC046-FAE1-4211-B1AF-5F450C1D9F97}">
      <dgm:prSet/>
      <dgm:spPr/>
      <dgm:t>
        <a:bodyPr/>
        <a:lstStyle/>
        <a:p>
          <a:endParaRPr lang="en-US"/>
        </a:p>
      </dgm:t>
    </dgm:pt>
    <dgm:pt modelId="{3E7B7B83-C404-4EA7-8515-D21190CAF805}">
      <dgm:prSet custT="1"/>
      <dgm:spPr>
        <a:solidFill>
          <a:srgbClr val="0070C0"/>
        </a:solidFill>
      </dgm:spPr>
      <dgm:t>
        <a:bodyPr/>
        <a:lstStyle/>
        <a:p>
          <a:r>
            <a:rPr lang="en-US" sz="1700" b="0" dirty="0" smtClean="0"/>
            <a:t>Depositories and the Clearing Banks complete the process by 2:00 p.m</a:t>
          </a:r>
          <a:r>
            <a:rPr lang="en-US" sz="1700" b="1" dirty="0" smtClean="0"/>
            <a:t>. </a:t>
          </a:r>
          <a:endParaRPr lang="en-US" sz="1700" b="0" dirty="0"/>
        </a:p>
      </dgm:t>
    </dgm:pt>
    <dgm:pt modelId="{F91AD734-2335-4128-8F83-77F1BB74CD73}" type="parTrans" cxnId="{358ED6CE-654B-40C1-B264-46FAE9DE8E47}">
      <dgm:prSet/>
      <dgm:spPr/>
      <dgm:t>
        <a:bodyPr/>
        <a:lstStyle/>
        <a:p>
          <a:endParaRPr lang="en-US"/>
        </a:p>
      </dgm:t>
    </dgm:pt>
    <dgm:pt modelId="{5601ABA0-5A7F-41AA-8A06-9229D0654B3A}" type="sibTrans" cxnId="{358ED6CE-654B-40C1-B264-46FAE9DE8E47}">
      <dgm:prSet/>
      <dgm:spPr/>
      <dgm:t>
        <a:bodyPr/>
        <a:lstStyle/>
        <a:p>
          <a:endParaRPr lang="en-US"/>
        </a:p>
      </dgm:t>
    </dgm:pt>
    <dgm:pt modelId="{D2356625-DB09-49A9-98ED-08EEB839322E}" type="pres">
      <dgm:prSet presAssocID="{A7B60A87-63E3-44D2-B714-6AFEFF188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85E490-3F20-4640-ABDD-5D49028DACBD}" type="pres">
      <dgm:prSet presAssocID="{839B49BD-73F6-4AAF-9CC9-BF5FDA45C36E}" presName="parentText" presStyleLbl="node1" presStyleIdx="0" presStyleCnt="4" custScaleY="81442" custLinFactY="-14884" custLinFactNeighborX="-23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BC5FD2-2371-4126-BDBE-BF8BDE7A5EF7}" type="pres">
      <dgm:prSet presAssocID="{38609736-0D49-4961-A843-E794416AC5F3}" presName="spacer" presStyleCnt="0"/>
      <dgm:spPr/>
    </dgm:pt>
    <dgm:pt modelId="{C76CC91C-793A-422F-B709-B1C32583EC57}" type="pres">
      <dgm:prSet presAssocID="{29F95488-A6B8-465E-86E4-48AEC4E5F669}" presName="parentText" presStyleLbl="node1" presStyleIdx="1" presStyleCnt="4" custScaleY="87781" custLinFactNeighborX="-36" custLinFactNeighborY="-4807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4AA460-F79E-4E3E-A5A1-6A5CF907EA45}" type="pres">
      <dgm:prSet presAssocID="{4F0071EE-E420-40B8-8495-ACD22C3E1D60}" presName="spacer" presStyleCnt="0"/>
      <dgm:spPr/>
    </dgm:pt>
    <dgm:pt modelId="{8C322E83-9B5C-4246-B125-3D44666ACC7B}" type="pres">
      <dgm:prSet presAssocID="{C66D56C2-3915-4CDA-9E5C-B68FD4EEDAB5}" presName="parentText" presStyleLbl="node1" presStyleIdx="2" presStyleCnt="4" custScaleY="87621" custLinFactNeighborX="-230" custLinFactNeighborY="-349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3F352-1942-4EBE-8AE3-1EA91FE1945D}" type="pres">
      <dgm:prSet presAssocID="{5B28E015-14F1-4DA8-89EE-924E28D7B4F3}" presName="spacer" presStyleCnt="0"/>
      <dgm:spPr/>
    </dgm:pt>
    <dgm:pt modelId="{93C79F4F-2A8B-4619-83D7-FD11FF3CB7B2}" type="pres">
      <dgm:prSet presAssocID="{3E7B7B83-C404-4EA7-8515-D21190CAF805}" presName="parentText" presStyleLbl="node1" presStyleIdx="3" presStyleCnt="4" custScaleY="82601" custLinFactNeighborX="-230" custLinFactNeighborY="4922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8A6D3C-AFC9-4994-915A-DE6E60A8FD6B}" srcId="{A7B60A87-63E3-44D2-B714-6AFEFF188EA4}" destId="{839B49BD-73F6-4AAF-9CC9-BF5FDA45C36E}" srcOrd="0" destOrd="0" parTransId="{BA71D0DA-6175-4085-8CE8-9AF0F87D1731}" sibTransId="{38609736-0D49-4961-A843-E794416AC5F3}"/>
    <dgm:cxn modelId="{CC123E63-DD43-4896-8647-3180DD8DEA7D}" srcId="{A7B60A87-63E3-44D2-B714-6AFEFF188EA4}" destId="{C66D56C2-3915-4CDA-9E5C-B68FD4EEDAB5}" srcOrd="2" destOrd="0" parTransId="{D7F12160-12ED-4BB1-90ED-130659805B18}" sibTransId="{5B28E015-14F1-4DA8-89EE-924E28D7B4F3}"/>
    <dgm:cxn modelId="{358ED6CE-654B-40C1-B264-46FAE9DE8E47}" srcId="{A7B60A87-63E3-44D2-B714-6AFEFF188EA4}" destId="{3E7B7B83-C404-4EA7-8515-D21190CAF805}" srcOrd="3" destOrd="0" parTransId="{F91AD734-2335-4128-8F83-77F1BB74CD73}" sibTransId="{5601ABA0-5A7F-41AA-8A06-9229D0654B3A}"/>
    <dgm:cxn modelId="{1C093582-01B8-4AF6-A583-30FB885C44E9}" type="presOf" srcId="{A7B60A87-63E3-44D2-B714-6AFEFF188EA4}" destId="{D2356625-DB09-49A9-98ED-08EEB839322E}" srcOrd="0" destOrd="0" presId="urn:microsoft.com/office/officeart/2005/8/layout/vList2"/>
    <dgm:cxn modelId="{1F757DD6-2874-4F44-93AE-E5274B17F20D}" type="presOf" srcId="{29F95488-A6B8-465E-86E4-48AEC4E5F669}" destId="{C76CC91C-793A-422F-B709-B1C32583EC57}" srcOrd="0" destOrd="0" presId="urn:microsoft.com/office/officeart/2005/8/layout/vList2"/>
    <dgm:cxn modelId="{B07B58F4-B497-4142-B167-228012B11B3D}" type="presOf" srcId="{C66D56C2-3915-4CDA-9E5C-B68FD4EEDAB5}" destId="{8C322E83-9B5C-4246-B125-3D44666ACC7B}" srcOrd="0" destOrd="0" presId="urn:microsoft.com/office/officeart/2005/8/layout/vList2"/>
    <dgm:cxn modelId="{385256DD-35E7-4C1D-B489-DDC3FCCDEFD1}" type="presOf" srcId="{3E7B7B83-C404-4EA7-8515-D21190CAF805}" destId="{93C79F4F-2A8B-4619-83D7-FD11FF3CB7B2}" srcOrd="0" destOrd="0" presId="urn:microsoft.com/office/officeart/2005/8/layout/vList2"/>
    <dgm:cxn modelId="{3789E7D4-52B9-4A17-A8BD-2421EEB02C94}" type="presOf" srcId="{839B49BD-73F6-4AAF-9CC9-BF5FDA45C36E}" destId="{E985E490-3F20-4640-ABDD-5D49028DACBD}" srcOrd="0" destOrd="0" presId="urn:microsoft.com/office/officeart/2005/8/layout/vList2"/>
    <dgm:cxn modelId="{1A4AC046-FAE1-4211-B1AF-5F450C1D9F97}" srcId="{A7B60A87-63E3-44D2-B714-6AFEFF188EA4}" destId="{29F95488-A6B8-465E-86E4-48AEC4E5F669}" srcOrd="1" destOrd="0" parTransId="{FCDBDD18-8B72-43D1-9C77-26C946828A07}" sibTransId="{4F0071EE-E420-40B8-8495-ACD22C3E1D60}"/>
    <dgm:cxn modelId="{49E171DB-D9A4-4F51-91BF-CACF7388318A}" type="presParOf" srcId="{D2356625-DB09-49A9-98ED-08EEB839322E}" destId="{E985E490-3F20-4640-ABDD-5D49028DACBD}" srcOrd="0" destOrd="0" presId="urn:microsoft.com/office/officeart/2005/8/layout/vList2"/>
    <dgm:cxn modelId="{786789EA-DE23-4D5B-BF60-3A83CEB9AC13}" type="presParOf" srcId="{D2356625-DB09-49A9-98ED-08EEB839322E}" destId="{81BC5FD2-2371-4126-BDBE-BF8BDE7A5EF7}" srcOrd="1" destOrd="0" presId="urn:microsoft.com/office/officeart/2005/8/layout/vList2"/>
    <dgm:cxn modelId="{6A190DFC-9108-4E6E-AA78-EC05B2EB23DB}" type="presParOf" srcId="{D2356625-DB09-49A9-98ED-08EEB839322E}" destId="{C76CC91C-793A-422F-B709-B1C32583EC57}" srcOrd="2" destOrd="0" presId="urn:microsoft.com/office/officeart/2005/8/layout/vList2"/>
    <dgm:cxn modelId="{428EF882-9A7D-4784-A402-33F83A820E1D}" type="presParOf" srcId="{D2356625-DB09-49A9-98ED-08EEB839322E}" destId="{1E4AA460-F79E-4E3E-A5A1-6A5CF907EA45}" srcOrd="3" destOrd="0" presId="urn:microsoft.com/office/officeart/2005/8/layout/vList2"/>
    <dgm:cxn modelId="{FD9DBD23-862C-4D64-A676-1E2F46E39E0E}" type="presParOf" srcId="{D2356625-DB09-49A9-98ED-08EEB839322E}" destId="{8C322E83-9B5C-4246-B125-3D44666ACC7B}" srcOrd="4" destOrd="0" presId="urn:microsoft.com/office/officeart/2005/8/layout/vList2"/>
    <dgm:cxn modelId="{DFC3F036-8BD3-4968-BCC3-992E85115177}" type="presParOf" srcId="{D2356625-DB09-49A9-98ED-08EEB839322E}" destId="{1453F352-1942-4EBE-8AE3-1EA91FE1945D}" srcOrd="5" destOrd="0" presId="urn:microsoft.com/office/officeart/2005/8/layout/vList2"/>
    <dgm:cxn modelId="{9AD5359B-FDE4-41FC-AFD8-0B4DE3F6EB7C}" type="presParOf" srcId="{D2356625-DB09-49A9-98ED-08EEB839322E}" destId="{93C79F4F-2A8B-4619-83D7-FD11FF3CB7B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FD57B9-D9ED-43B1-BF21-56EDADDAAD8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48E943-88FC-43F6-9E18-8A17C3CF01C4}">
      <dgm:prSet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 rtl="0"/>
          <a:r>
            <a:rPr lang="en-US" sz="1400" dirty="0" smtClean="0"/>
            <a:t>Syndicate Member</a:t>
          </a:r>
          <a:endParaRPr lang="en-US" sz="1400" dirty="0"/>
        </a:p>
      </dgm:t>
    </dgm:pt>
    <dgm:pt modelId="{24246188-A30A-4E24-970A-111223D9E154}" type="parTrans" cxnId="{48E669AF-1BA5-4C14-9A43-BB3FC0DB663E}">
      <dgm:prSet/>
      <dgm:spPr/>
      <dgm:t>
        <a:bodyPr/>
        <a:lstStyle/>
        <a:p>
          <a:endParaRPr lang="en-US"/>
        </a:p>
      </dgm:t>
    </dgm:pt>
    <dgm:pt modelId="{7A41ACF9-4B5D-4EA4-A8AA-84DE4CF141EB}" type="sibTrans" cxnId="{48E669AF-1BA5-4C14-9A43-BB3FC0DB663E}">
      <dgm:prSet/>
      <dgm:spPr/>
      <dgm:t>
        <a:bodyPr/>
        <a:lstStyle/>
        <a:p>
          <a:endParaRPr lang="en-US"/>
        </a:p>
      </dgm:t>
    </dgm:pt>
    <dgm:pt modelId="{6684656F-5A26-467B-8078-72E27DAA9454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n-US" sz="1400" dirty="0" smtClean="0"/>
            <a:t>Underwriter</a:t>
          </a:r>
          <a:endParaRPr lang="en-US" sz="1400" dirty="0"/>
        </a:p>
      </dgm:t>
    </dgm:pt>
    <dgm:pt modelId="{331754D4-2CCD-4930-B6A1-AF4625E27E6B}" type="parTrans" cxnId="{3B514C2C-593A-4A3C-879B-88994F04D92E}">
      <dgm:prSet/>
      <dgm:spPr/>
      <dgm:t>
        <a:bodyPr/>
        <a:lstStyle/>
        <a:p>
          <a:endParaRPr lang="en-US"/>
        </a:p>
      </dgm:t>
    </dgm:pt>
    <dgm:pt modelId="{95F34869-0FEA-4451-B8BA-43B66A9DC63C}" type="sibTrans" cxnId="{3B514C2C-593A-4A3C-879B-88994F04D92E}">
      <dgm:prSet/>
      <dgm:spPr/>
      <dgm:t>
        <a:bodyPr/>
        <a:lstStyle/>
        <a:p>
          <a:endParaRPr lang="en-US"/>
        </a:p>
      </dgm:t>
    </dgm:pt>
    <dgm:pt modelId="{A0D2CBD5-54FA-49C8-9110-0335153A4347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n-US" sz="1400" dirty="0" smtClean="0"/>
            <a:t>Registrar</a:t>
          </a:r>
          <a:r>
            <a:rPr lang="en-US" sz="1900" dirty="0" smtClean="0"/>
            <a:t> </a:t>
          </a:r>
          <a:r>
            <a:rPr lang="en-US" sz="1400" dirty="0" smtClean="0"/>
            <a:t>to</a:t>
          </a:r>
          <a:r>
            <a:rPr lang="en-US" sz="1900" dirty="0" smtClean="0"/>
            <a:t> </a:t>
          </a:r>
          <a:r>
            <a:rPr lang="en-US" sz="1400" dirty="0" smtClean="0"/>
            <a:t>Issue</a:t>
          </a:r>
          <a:endParaRPr lang="en-US" sz="1400" dirty="0"/>
        </a:p>
      </dgm:t>
    </dgm:pt>
    <dgm:pt modelId="{CDD7FA40-5EC8-481D-A78F-2972D0DF8400}" type="parTrans" cxnId="{16AB9D4D-695B-4A6E-9613-DE146DD690AA}">
      <dgm:prSet/>
      <dgm:spPr/>
      <dgm:t>
        <a:bodyPr/>
        <a:lstStyle/>
        <a:p>
          <a:endParaRPr lang="en-US"/>
        </a:p>
      </dgm:t>
    </dgm:pt>
    <dgm:pt modelId="{8C275450-35B7-4EE7-B15A-83A844598C49}" type="sibTrans" cxnId="{16AB9D4D-695B-4A6E-9613-DE146DD690AA}">
      <dgm:prSet/>
      <dgm:spPr/>
      <dgm:t>
        <a:bodyPr/>
        <a:lstStyle/>
        <a:p>
          <a:endParaRPr lang="en-US"/>
        </a:p>
      </dgm:t>
    </dgm:pt>
    <dgm:pt modelId="{96B8E6AB-DA24-4E5F-93E1-8868C954C87A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n-US" sz="1400" dirty="0" smtClean="0"/>
            <a:t>Depositories</a:t>
          </a:r>
          <a:endParaRPr lang="en-US" sz="1400" dirty="0"/>
        </a:p>
      </dgm:t>
    </dgm:pt>
    <dgm:pt modelId="{D950AEB3-34B7-47DE-B3B1-0A3D2BA341B4}" type="parTrans" cxnId="{91C65B0D-2ED8-4E00-A472-AFDF73551F91}">
      <dgm:prSet/>
      <dgm:spPr/>
      <dgm:t>
        <a:bodyPr/>
        <a:lstStyle/>
        <a:p>
          <a:endParaRPr lang="en-US"/>
        </a:p>
      </dgm:t>
    </dgm:pt>
    <dgm:pt modelId="{610AD1D4-CF15-45CD-A9D9-2EC4D068E322}" type="sibTrans" cxnId="{91C65B0D-2ED8-4E00-A472-AFDF73551F91}">
      <dgm:prSet/>
      <dgm:spPr/>
      <dgm:t>
        <a:bodyPr/>
        <a:lstStyle/>
        <a:p>
          <a:endParaRPr lang="en-US"/>
        </a:p>
      </dgm:t>
    </dgm:pt>
    <dgm:pt modelId="{7E8E13D3-B705-4BAE-A926-11DAF4834D6A}" type="pres">
      <dgm:prSet presAssocID="{89FD57B9-D9ED-43B1-BF21-56EDADDAAD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6A7346-A83D-4E51-B517-B69D969B3E45}" type="pres">
      <dgm:prSet presAssocID="{F948E943-88FC-43F6-9E18-8A17C3CF01C4}" presName="parentText" presStyleLbl="node1" presStyleIdx="0" presStyleCnt="4" custScaleX="97792" custScaleY="142777" custLinFactNeighborX="-100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AAFADB-37D8-4111-A0DE-59907A2BAF06}" type="pres">
      <dgm:prSet presAssocID="{7A41ACF9-4B5D-4EA4-A8AA-84DE4CF141EB}" presName="spacer" presStyleCnt="0"/>
      <dgm:spPr/>
    </dgm:pt>
    <dgm:pt modelId="{2E44585B-49C8-464F-A2C7-17E6D2BE2498}" type="pres">
      <dgm:prSet presAssocID="{6684656F-5A26-467B-8078-72E27DAA9454}" presName="parentText" presStyleLbl="node1" presStyleIdx="1" presStyleCnt="4" custScaleY="136648" custLinFactNeighborX="-1111" custLinFactNeighborY="-1675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343502-4E51-4983-BF93-EC2EBFF27436}" type="pres">
      <dgm:prSet presAssocID="{95F34869-0FEA-4451-B8BA-43B66A9DC63C}" presName="spacer" presStyleCnt="0"/>
      <dgm:spPr/>
    </dgm:pt>
    <dgm:pt modelId="{4B749DFC-0319-463D-A6C3-D4D492A911C1}" type="pres">
      <dgm:prSet presAssocID="{A0D2CBD5-54FA-49C8-9110-0335153A4347}" presName="parentText" presStyleLbl="node1" presStyleIdx="2" presStyleCnt="4" custScaleY="131770" custLinFactNeighborX="-43" custLinFactNeighborY="-8441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8403A0-8398-47B6-A37D-7EFBCDA433FF}" type="pres">
      <dgm:prSet presAssocID="{8C275450-35B7-4EE7-B15A-83A844598C49}" presName="spacer" presStyleCnt="0"/>
      <dgm:spPr/>
    </dgm:pt>
    <dgm:pt modelId="{1F18F093-7141-41D6-A770-24BFCBF45DB4}" type="pres">
      <dgm:prSet presAssocID="{96B8E6AB-DA24-4E5F-93E1-8868C954C87A}" presName="parentText" presStyleLbl="node1" presStyleIdx="3" presStyleCnt="4" custScaleY="140525" custLinFactNeighborX="979" custLinFactNeighborY="-9826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AB9D4D-695B-4A6E-9613-DE146DD690AA}" srcId="{89FD57B9-D9ED-43B1-BF21-56EDADDAAD87}" destId="{A0D2CBD5-54FA-49C8-9110-0335153A4347}" srcOrd="2" destOrd="0" parTransId="{CDD7FA40-5EC8-481D-A78F-2972D0DF8400}" sibTransId="{8C275450-35B7-4EE7-B15A-83A844598C49}"/>
    <dgm:cxn modelId="{D6E90051-6687-4B00-BAAA-08CC627962F7}" type="presOf" srcId="{89FD57B9-D9ED-43B1-BF21-56EDADDAAD87}" destId="{7E8E13D3-B705-4BAE-A926-11DAF4834D6A}" srcOrd="0" destOrd="0" presId="urn:microsoft.com/office/officeart/2005/8/layout/vList2"/>
    <dgm:cxn modelId="{91C65B0D-2ED8-4E00-A472-AFDF73551F91}" srcId="{89FD57B9-D9ED-43B1-BF21-56EDADDAAD87}" destId="{96B8E6AB-DA24-4E5F-93E1-8868C954C87A}" srcOrd="3" destOrd="0" parTransId="{D950AEB3-34B7-47DE-B3B1-0A3D2BA341B4}" sibTransId="{610AD1D4-CF15-45CD-A9D9-2EC4D068E322}"/>
    <dgm:cxn modelId="{D6C22EBE-ED53-4722-A8DC-A2C3420CCA07}" type="presOf" srcId="{96B8E6AB-DA24-4E5F-93E1-8868C954C87A}" destId="{1F18F093-7141-41D6-A770-24BFCBF45DB4}" srcOrd="0" destOrd="0" presId="urn:microsoft.com/office/officeart/2005/8/layout/vList2"/>
    <dgm:cxn modelId="{F7D9A52D-7707-416C-A547-3E08A47DD6C5}" type="presOf" srcId="{A0D2CBD5-54FA-49C8-9110-0335153A4347}" destId="{4B749DFC-0319-463D-A6C3-D4D492A911C1}" srcOrd="0" destOrd="0" presId="urn:microsoft.com/office/officeart/2005/8/layout/vList2"/>
    <dgm:cxn modelId="{04180DF1-9C02-4B9D-B49F-47C77C74144A}" type="presOf" srcId="{F948E943-88FC-43F6-9E18-8A17C3CF01C4}" destId="{E46A7346-A83D-4E51-B517-B69D969B3E45}" srcOrd="0" destOrd="0" presId="urn:microsoft.com/office/officeart/2005/8/layout/vList2"/>
    <dgm:cxn modelId="{3A010154-7AF2-4804-8F75-EF661582356C}" type="presOf" srcId="{6684656F-5A26-467B-8078-72E27DAA9454}" destId="{2E44585B-49C8-464F-A2C7-17E6D2BE2498}" srcOrd="0" destOrd="0" presId="urn:microsoft.com/office/officeart/2005/8/layout/vList2"/>
    <dgm:cxn modelId="{48E669AF-1BA5-4C14-9A43-BB3FC0DB663E}" srcId="{89FD57B9-D9ED-43B1-BF21-56EDADDAAD87}" destId="{F948E943-88FC-43F6-9E18-8A17C3CF01C4}" srcOrd="0" destOrd="0" parTransId="{24246188-A30A-4E24-970A-111223D9E154}" sibTransId="{7A41ACF9-4B5D-4EA4-A8AA-84DE4CF141EB}"/>
    <dgm:cxn modelId="{3B514C2C-593A-4A3C-879B-88994F04D92E}" srcId="{89FD57B9-D9ED-43B1-BF21-56EDADDAAD87}" destId="{6684656F-5A26-467B-8078-72E27DAA9454}" srcOrd="1" destOrd="0" parTransId="{331754D4-2CCD-4930-B6A1-AF4625E27E6B}" sibTransId="{95F34869-0FEA-4451-B8BA-43B66A9DC63C}"/>
    <dgm:cxn modelId="{EB81A878-8A60-4A84-89A2-7AF7D6974DBF}" type="presParOf" srcId="{7E8E13D3-B705-4BAE-A926-11DAF4834D6A}" destId="{E46A7346-A83D-4E51-B517-B69D969B3E45}" srcOrd="0" destOrd="0" presId="urn:microsoft.com/office/officeart/2005/8/layout/vList2"/>
    <dgm:cxn modelId="{C3BCD66F-994E-443F-90D3-E79E6E4B0B02}" type="presParOf" srcId="{7E8E13D3-B705-4BAE-A926-11DAF4834D6A}" destId="{0AAAFADB-37D8-4111-A0DE-59907A2BAF06}" srcOrd="1" destOrd="0" presId="urn:microsoft.com/office/officeart/2005/8/layout/vList2"/>
    <dgm:cxn modelId="{E0AA94C2-FFC6-46E8-A6AC-148244FF8D0D}" type="presParOf" srcId="{7E8E13D3-B705-4BAE-A926-11DAF4834D6A}" destId="{2E44585B-49C8-464F-A2C7-17E6D2BE2498}" srcOrd="2" destOrd="0" presId="urn:microsoft.com/office/officeart/2005/8/layout/vList2"/>
    <dgm:cxn modelId="{6E531E37-B295-46D6-A806-C7B67CF8BF9C}" type="presParOf" srcId="{7E8E13D3-B705-4BAE-A926-11DAF4834D6A}" destId="{1E343502-4E51-4983-BF93-EC2EBFF27436}" srcOrd="3" destOrd="0" presId="urn:microsoft.com/office/officeart/2005/8/layout/vList2"/>
    <dgm:cxn modelId="{4C1D8C61-BDAA-4AE0-BF8F-63FB6096FC7C}" type="presParOf" srcId="{7E8E13D3-B705-4BAE-A926-11DAF4834D6A}" destId="{4B749DFC-0319-463D-A6C3-D4D492A911C1}" srcOrd="4" destOrd="0" presId="urn:microsoft.com/office/officeart/2005/8/layout/vList2"/>
    <dgm:cxn modelId="{3F39FC15-2B17-4911-8F60-10852ADEC82D}" type="presParOf" srcId="{7E8E13D3-B705-4BAE-A926-11DAF4834D6A}" destId="{2F8403A0-8398-47B6-A37D-7EFBCDA433FF}" srcOrd="5" destOrd="0" presId="urn:microsoft.com/office/officeart/2005/8/layout/vList2"/>
    <dgm:cxn modelId="{531EB721-0955-4360-B97B-6CD92D66AA77}" type="presParOf" srcId="{7E8E13D3-B705-4BAE-A926-11DAF4834D6A}" destId="{1F18F093-7141-41D6-A770-24BFCBF45DB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0994202-509E-4CEE-80B8-C632D05605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B7C418-3801-4DB3-B4B3-7CEF54F20894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300" b="1" dirty="0" smtClean="0">
              <a:latin typeface="+mn-lt"/>
            </a:rPr>
            <a:t>1.  Investor submits application and </a:t>
          </a:r>
          <a:r>
            <a:rPr lang="en-US" sz="1300" b="1" dirty="0" err="1" smtClean="0">
              <a:latin typeface="+mn-lt"/>
            </a:rPr>
            <a:t>cheque</a:t>
          </a:r>
          <a:endParaRPr lang="en-US" sz="1300" b="1" dirty="0"/>
        </a:p>
      </dgm:t>
    </dgm:pt>
    <dgm:pt modelId="{32210755-3A64-46C8-B3B6-0E361F57CD71}" type="parTrans" cxnId="{552F3F0D-FEF3-4266-BF2F-803C96354F95}">
      <dgm:prSet/>
      <dgm:spPr/>
      <dgm:t>
        <a:bodyPr/>
        <a:lstStyle/>
        <a:p>
          <a:endParaRPr lang="en-US" sz="1300"/>
        </a:p>
      </dgm:t>
    </dgm:pt>
    <dgm:pt modelId="{C4717A62-64E0-4E68-B8F8-60B7017F13E4}" type="sibTrans" cxnId="{552F3F0D-FEF3-4266-BF2F-803C96354F95}">
      <dgm:prSet/>
      <dgm:spPr/>
      <dgm:t>
        <a:bodyPr/>
        <a:lstStyle/>
        <a:p>
          <a:endParaRPr lang="en-US" sz="1300"/>
        </a:p>
      </dgm:t>
    </dgm:pt>
    <dgm:pt modelId="{6E63130F-F445-435C-8C0D-C10DBCB9B89B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300" b="1" dirty="0" smtClean="0">
              <a:latin typeface="+mn-lt"/>
            </a:rPr>
            <a:t>2. Application checked and basis done	 </a:t>
          </a:r>
          <a:endParaRPr lang="en-US" sz="1300" b="1" dirty="0"/>
        </a:p>
      </dgm:t>
    </dgm:pt>
    <dgm:pt modelId="{5A85AF8E-2E83-4D7D-8573-FEC9CFD0C0DE}" type="parTrans" cxnId="{3AEAD06F-2D95-41D1-99DF-584239F63005}">
      <dgm:prSet/>
      <dgm:spPr/>
      <dgm:t>
        <a:bodyPr/>
        <a:lstStyle/>
        <a:p>
          <a:endParaRPr lang="en-US" sz="1300"/>
        </a:p>
      </dgm:t>
    </dgm:pt>
    <dgm:pt modelId="{015E71F9-9E0A-41F3-81FB-69B6FAB2E989}" type="sibTrans" cxnId="{3AEAD06F-2D95-41D1-99DF-584239F63005}">
      <dgm:prSet/>
      <dgm:spPr/>
      <dgm:t>
        <a:bodyPr/>
        <a:lstStyle/>
        <a:p>
          <a:endParaRPr lang="en-US" sz="1300"/>
        </a:p>
      </dgm:t>
    </dgm:pt>
    <dgm:pt modelId="{87C03B82-3859-451D-B54C-EED0D0BFB3C8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300" b="1" dirty="0" smtClean="0">
              <a:latin typeface="+mn-lt"/>
            </a:rPr>
            <a:t>3. Application sent to exchange for registration	</a:t>
          </a:r>
          <a:endParaRPr lang="en-US" sz="1300" b="1" dirty="0"/>
        </a:p>
      </dgm:t>
    </dgm:pt>
    <dgm:pt modelId="{AC9BFEAD-2B7D-4FB1-AE67-95DF91C6320C}" type="parTrans" cxnId="{B55F92CE-2922-47B1-9BB2-5CA5E625A755}">
      <dgm:prSet/>
      <dgm:spPr/>
      <dgm:t>
        <a:bodyPr/>
        <a:lstStyle/>
        <a:p>
          <a:endParaRPr lang="en-US" sz="1300"/>
        </a:p>
      </dgm:t>
    </dgm:pt>
    <dgm:pt modelId="{CDEECD14-0AFC-4839-ABD2-F84658686A64}" type="sibTrans" cxnId="{B55F92CE-2922-47B1-9BB2-5CA5E625A755}">
      <dgm:prSet/>
      <dgm:spPr/>
      <dgm:t>
        <a:bodyPr/>
        <a:lstStyle/>
        <a:p>
          <a:endParaRPr lang="en-US" sz="1300"/>
        </a:p>
      </dgm:t>
    </dgm:pt>
    <dgm:pt modelId="{4DB1D631-3741-45E0-9449-D2B4C44D4F1D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300" b="1" dirty="0" smtClean="0">
              <a:latin typeface="+mn-lt"/>
            </a:rPr>
            <a:t>4. Draw list of </a:t>
          </a:r>
          <a:r>
            <a:rPr lang="en-US" sz="1300" b="1" dirty="0" err="1" smtClean="0">
              <a:latin typeface="+mn-lt"/>
            </a:rPr>
            <a:t>allotees</a:t>
          </a:r>
          <a:r>
            <a:rPr lang="en-US" sz="1300" b="1" dirty="0" smtClean="0">
              <a:latin typeface="+mn-lt"/>
            </a:rPr>
            <a:t>, allotment letters, share certificates </a:t>
          </a:r>
          <a:endParaRPr lang="en-US" sz="1300" b="1" dirty="0"/>
        </a:p>
      </dgm:t>
    </dgm:pt>
    <dgm:pt modelId="{C9423029-7EA5-4679-85BA-D1D705D1461A}" type="parTrans" cxnId="{45D6BDC3-F739-46DA-90C8-09D41402369C}">
      <dgm:prSet/>
      <dgm:spPr/>
      <dgm:t>
        <a:bodyPr/>
        <a:lstStyle/>
        <a:p>
          <a:endParaRPr lang="en-US" sz="1300"/>
        </a:p>
      </dgm:t>
    </dgm:pt>
    <dgm:pt modelId="{E283AA35-7E4C-4C35-870F-BEB828D32294}" type="sibTrans" cxnId="{45D6BDC3-F739-46DA-90C8-09D41402369C}">
      <dgm:prSet/>
      <dgm:spPr/>
      <dgm:t>
        <a:bodyPr/>
        <a:lstStyle/>
        <a:p>
          <a:endParaRPr lang="en-US" sz="1300"/>
        </a:p>
      </dgm:t>
    </dgm:pt>
    <dgm:pt modelId="{2C0A1359-9A8D-43B4-904A-AB12E8F35651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300" b="1" dirty="0" smtClean="0">
              <a:latin typeface="+mn-lt"/>
            </a:rPr>
            <a:t>5. </a:t>
          </a:r>
          <a:r>
            <a:rPr lang="en-US" sz="1300" b="1" dirty="0" err="1" smtClean="0">
              <a:latin typeface="+mn-lt"/>
            </a:rPr>
            <a:t>Allottee</a:t>
          </a:r>
          <a:r>
            <a:rPr lang="en-US" sz="1300" b="1" dirty="0" smtClean="0">
              <a:latin typeface="+mn-lt"/>
            </a:rPr>
            <a:t> approval   </a:t>
          </a:r>
          <a:endParaRPr lang="en-US" sz="1300" b="1" dirty="0"/>
        </a:p>
      </dgm:t>
    </dgm:pt>
    <dgm:pt modelId="{ACB88FDA-86C7-443C-85F3-7CCD82A958D5}" type="parTrans" cxnId="{C99D275C-FA29-4B7A-953F-CDA0A3036E35}">
      <dgm:prSet/>
      <dgm:spPr/>
      <dgm:t>
        <a:bodyPr/>
        <a:lstStyle/>
        <a:p>
          <a:endParaRPr lang="en-US" sz="1300"/>
        </a:p>
      </dgm:t>
    </dgm:pt>
    <dgm:pt modelId="{32168721-5D2A-427C-BC82-A5DC71EA33A7}" type="sibTrans" cxnId="{C99D275C-FA29-4B7A-953F-CDA0A3036E35}">
      <dgm:prSet/>
      <dgm:spPr/>
      <dgm:t>
        <a:bodyPr/>
        <a:lstStyle/>
        <a:p>
          <a:endParaRPr lang="en-US" sz="1300"/>
        </a:p>
      </dgm:t>
    </dgm:pt>
    <dgm:pt modelId="{767A70D5-38C2-42D5-9312-6B62165F785C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300" b="1" dirty="0" smtClean="0">
              <a:latin typeface="+mn-lt"/>
            </a:rPr>
            <a:t>6. Company issues shares </a:t>
          </a:r>
          <a:endParaRPr lang="en-US" sz="1300" b="1" dirty="0"/>
        </a:p>
      </dgm:t>
    </dgm:pt>
    <dgm:pt modelId="{261CD3EF-59D4-47EE-9434-894A428C0EBF}" type="parTrans" cxnId="{ED849ECD-947C-47FD-AE33-69045E6E6ABF}">
      <dgm:prSet/>
      <dgm:spPr/>
      <dgm:t>
        <a:bodyPr/>
        <a:lstStyle/>
        <a:p>
          <a:endParaRPr lang="en-US" sz="1300"/>
        </a:p>
      </dgm:t>
    </dgm:pt>
    <dgm:pt modelId="{C452E395-5071-4CE1-81D5-70BAF961A61B}" type="sibTrans" cxnId="{ED849ECD-947C-47FD-AE33-69045E6E6ABF}">
      <dgm:prSet/>
      <dgm:spPr/>
      <dgm:t>
        <a:bodyPr/>
        <a:lstStyle/>
        <a:p>
          <a:endParaRPr lang="en-US" sz="1300"/>
        </a:p>
      </dgm:t>
    </dgm:pt>
    <dgm:pt modelId="{CF66E29D-71E1-4CF3-9254-FC6019DF98BE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300" b="1" dirty="0" smtClean="0">
              <a:latin typeface="+mn-lt"/>
            </a:rPr>
            <a:t>7.  Capital transferred to company and shares transferred to investors along with capital for </a:t>
          </a:r>
          <a:r>
            <a:rPr lang="en-US" sz="1300" b="1" dirty="0" err="1" smtClean="0">
              <a:latin typeface="+mn-lt"/>
            </a:rPr>
            <a:t>unallotted</a:t>
          </a:r>
          <a:r>
            <a:rPr lang="en-US" sz="1300" b="1" dirty="0" smtClean="0">
              <a:latin typeface="+mn-lt"/>
            </a:rPr>
            <a:t> shares</a:t>
          </a:r>
          <a:endParaRPr lang="en-US" sz="1300" b="1" dirty="0"/>
        </a:p>
      </dgm:t>
    </dgm:pt>
    <dgm:pt modelId="{31E09305-9F44-45BB-AE87-534CB3E7E7E2}" type="parTrans" cxnId="{1028ACE1-7C74-466B-89B1-E9F719C90C00}">
      <dgm:prSet/>
      <dgm:spPr/>
      <dgm:t>
        <a:bodyPr/>
        <a:lstStyle/>
        <a:p>
          <a:endParaRPr lang="en-US" sz="1300"/>
        </a:p>
      </dgm:t>
    </dgm:pt>
    <dgm:pt modelId="{CFEA9626-BE86-4081-BC2B-0D66C513F29F}" type="sibTrans" cxnId="{1028ACE1-7C74-466B-89B1-E9F719C90C00}">
      <dgm:prSet/>
      <dgm:spPr/>
      <dgm:t>
        <a:bodyPr/>
        <a:lstStyle/>
        <a:p>
          <a:endParaRPr lang="en-US" sz="1300"/>
        </a:p>
      </dgm:t>
    </dgm:pt>
    <dgm:pt modelId="{1874A11E-562C-4A44-AE7C-A8AE39AAA4EF}" type="pres">
      <dgm:prSet presAssocID="{E0994202-509E-4CEE-80B8-C632D05605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875129-E1A1-4F13-961B-0F4B4049F44A}" type="pres">
      <dgm:prSet presAssocID="{C6B7C418-3801-4DB3-B4B3-7CEF54F20894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2FA61C-5AA5-4AB1-B53B-CF0201B24DDB}" type="pres">
      <dgm:prSet presAssocID="{C4717A62-64E0-4E68-B8F8-60B7017F13E4}" presName="spacer" presStyleCnt="0"/>
      <dgm:spPr/>
    </dgm:pt>
    <dgm:pt modelId="{CBA944FF-94F0-46CC-BDAE-7D157C7E7029}" type="pres">
      <dgm:prSet presAssocID="{6E63130F-F445-435C-8C0D-C10DBCB9B89B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866D21-FFF3-4E53-8A90-8D8D5E9BA598}" type="pres">
      <dgm:prSet presAssocID="{015E71F9-9E0A-41F3-81FB-69B6FAB2E989}" presName="spacer" presStyleCnt="0"/>
      <dgm:spPr/>
    </dgm:pt>
    <dgm:pt modelId="{F06F8FAF-609B-4A2A-B7F0-B0BB46949F50}" type="pres">
      <dgm:prSet presAssocID="{87C03B82-3859-451D-B54C-EED0D0BFB3C8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82646E-D2DF-4F81-AD20-77DDC7095B57}" type="pres">
      <dgm:prSet presAssocID="{CDEECD14-0AFC-4839-ABD2-F84658686A64}" presName="spacer" presStyleCnt="0"/>
      <dgm:spPr/>
    </dgm:pt>
    <dgm:pt modelId="{F0E59AF9-9026-41BF-B0F2-5B20A926FEAC}" type="pres">
      <dgm:prSet presAssocID="{4DB1D631-3741-45E0-9449-D2B4C44D4F1D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FB5594-04A2-458F-856E-8745C57D8503}" type="pres">
      <dgm:prSet presAssocID="{E283AA35-7E4C-4C35-870F-BEB828D32294}" presName="spacer" presStyleCnt="0"/>
      <dgm:spPr/>
    </dgm:pt>
    <dgm:pt modelId="{ADE95037-9686-435E-A9E8-5E01D6DFE503}" type="pres">
      <dgm:prSet presAssocID="{2C0A1359-9A8D-43B4-904A-AB12E8F35651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08FDC9-67AD-462F-9850-ED9488C88AD0}" type="pres">
      <dgm:prSet presAssocID="{32168721-5D2A-427C-BC82-A5DC71EA33A7}" presName="spacer" presStyleCnt="0"/>
      <dgm:spPr/>
    </dgm:pt>
    <dgm:pt modelId="{86FD1A6B-6AB0-4787-B3C6-9A3CDA9CAEF2}" type="pres">
      <dgm:prSet presAssocID="{767A70D5-38C2-42D5-9312-6B62165F785C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BA988A-87A3-4F35-95C7-7FDC943FBDBF}" type="pres">
      <dgm:prSet presAssocID="{C452E395-5071-4CE1-81D5-70BAF961A61B}" presName="spacer" presStyleCnt="0"/>
      <dgm:spPr/>
    </dgm:pt>
    <dgm:pt modelId="{7C88C432-870B-4D23-9978-28034D22A1C5}" type="pres">
      <dgm:prSet presAssocID="{CF66E29D-71E1-4CF3-9254-FC6019DF98BE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5DB4D6-6F58-46B2-BF4A-156F1C725297}" type="presOf" srcId="{2C0A1359-9A8D-43B4-904A-AB12E8F35651}" destId="{ADE95037-9686-435E-A9E8-5E01D6DFE503}" srcOrd="0" destOrd="0" presId="urn:microsoft.com/office/officeart/2005/8/layout/vList2"/>
    <dgm:cxn modelId="{25B8CDBE-5AB9-458F-9CA8-D732FF721A85}" type="presOf" srcId="{87C03B82-3859-451D-B54C-EED0D0BFB3C8}" destId="{F06F8FAF-609B-4A2A-B7F0-B0BB46949F50}" srcOrd="0" destOrd="0" presId="urn:microsoft.com/office/officeart/2005/8/layout/vList2"/>
    <dgm:cxn modelId="{5A3E4E77-9A71-484B-8167-EA142A6E114B}" type="presOf" srcId="{E0994202-509E-4CEE-80B8-C632D05605C5}" destId="{1874A11E-562C-4A44-AE7C-A8AE39AAA4EF}" srcOrd="0" destOrd="0" presId="urn:microsoft.com/office/officeart/2005/8/layout/vList2"/>
    <dgm:cxn modelId="{B55F92CE-2922-47B1-9BB2-5CA5E625A755}" srcId="{E0994202-509E-4CEE-80B8-C632D05605C5}" destId="{87C03B82-3859-451D-B54C-EED0D0BFB3C8}" srcOrd="2" destOrd="0" parTransId="{AC9BFEAD-2B7D-4FB1-AE67-95DF91C6320C}" sibTransId="{CDEECD14-0AFC-4839-ABD2-F84658686A64}"/>
    <dgm:cxn modelId="{BB3E7928-B644-4BE8-AC66-A45210892A22}" type="presOf" srcId="{4DB1D631-3741-45E0-9449-D2B4C44D4F1D}" destId="{F0E59AF9-9026-41BF-B0F2-5B20A926FEAC}" srcOrd="0" destOrd="0" presId="urn:microsoft.com/office/officeart/2005/8/layout/vList2"/>
    <dgm:cxn modelId="{C99D275C-FA29-4B7A-953F-CDA0A3036E35}" srcId="{E0994202-509E-4CEE-80B8-C632D05605C5}" destId="{2C0A1359-9A8D-43B4-904A-AB12E8F35651}" srcOrd="4" destOrd="0" parTransId="{ACB88FDA-86C7-443C-85F3-7CCD82A958D5}" sibTransId="{32168721-5D2A-427C-BC82-A5DC71EA33A7}"/>
    <dgm:cxn modelId="{ED849ECD-947C-47FD-AE33-69045E6E6ABF}" srcId="{E0994202-509E-4CEE-80B8-C632D05605C5}" destId="{767A70D5-38C2-42D5-9312-6B62165F785C}" srcOrd="5" destOrd="0" parTransId="{261CD3EF-59D4-47EE-9434-894A428C0EBF}" sibTransId="{C452E395-5071-4CE1-81D5-70BAF961A61B}"/>
    <dgm:cxn modelId="{83FD8573-564A-4730-AA37-2C11F534E76F}" type="presOf" srcId="{C6B7C418-3801-4DB3-B4B3-7CEF54F20894}" destId="{4F875129-E1A1-4F13-961B-0F4B4049F44A}" srcOrd="0" destOrd="0" presId="urn:microsoft.com/office/officeart/2005/8/layout/vList2"/>
    <dgm:cxn modelId="{45D6BDC3-F739-46DA-90C8-09D41402369C}" srcId="{E0994202-509E-4CEE-80B8-C632D05605C5}" destId="{4DB1D631-3741-45E0-9449-D2B4C44D4F1D}" srcOrd="3" destOrd="0" parTransId="{C9423029-7EA5-4679-85BA-D1D705D1461A}" sibTransId="{E283AA35-7E4C-4C35-870F-BEB828D32294}"/>
    <dgm:cxn modelId="{2246C0C4-9A5E-4F3E-9D14-2EE199E417C1}" type="presOf" srcId="{6E63130F-F445-435C-8C0D-C10DBCB9B89B}" destId="{CBA944FF-94F0-46CC-BDAE-7D157C7E7029}" srcOrd="0" destOrd="0" presId="urn:microsoft.com/office/officeart/2005/8/layout/vList2"/>
    <dgm:cxn modelId="{7B12D427-5139-4FCA-8D32-F50518B0695E}" type="presOf" srcId="{CF66E29D-71E1-4CF3-9254-FC6019DF98BE}" destId="{7C88C432-870B-4D23-9978-28034D22A1C5}" srcOrd="0" destOrd="0" presId="urn:microsoft.com/office/officeart/2005/8/layout/vList2"/>
    <dgm:cxn modelId="{3AEAD06F-2D95-41D1-99DF-584239F63005}" srcId="{E0994202-509E-4CEE-80B8-C632D05605C5}" destId="{6E63130F-F445-435C-8C0D-C10DBCB9B89B}" srcOrd="1" destOrd="0" parTransId="{5A85AF8E-2E83-4D7D-8573-FEC9CFD0C0DE}" sibTransId="{015E71F9-9E0A-41F3-81FB-69B6FAB2E989}"/>
    <dgm:cxn modelId="{552F3F0D-FEF3-4266-BF2F-803C96354F95}" srcId="{E0994202-509E-4CEE-80B8-C632D05605C5}" destId="{C6B7C418-3801-4DB3-B4B3-7CEF54F20894}" srcOrd="0" destOrd="0" parTransId="{32210755-3A64-46C8-B3B6-0E361F57CD71}" sibTransId="{C4717A62-64E0-4E68-B8F8-60B7017F13E4}"/>
    <dgm:cxn modelId="{1028ACE1-7C74-466B-89B1-E9F719C90C00}" srcId="{E0994202-509E-4CEE-80B8-C632D05605C5}" destId="{CF66E29D-71E1-4CF3-9254-FC6019DF98BE}" srcOrd="6" destOrd="0" parTransId="{31E09305-9F44-45BB-AE87-534CB3E7E7E2}" sibTransId="{CFEA9626-BE86-4081-BC2B-0D66C513F29F}"/>
    <dgm:cxn modelId="{00A362E7-3FD1-4A1C-B63C-0D8F6E45FAA1}" type="presOf" srcId="{767A70D5-38C2-42D5-9312-6B62165F785C}" destId="{86FD1A6B-6AB0-4787-B3C6-9A3CDA9CAEF2}" srcOrd="0" destOrd="0" presId="urn:microsoft.com/office/officeart/2005/8/layout/vList2"/>
    <dgm:cxn modelId="{44FCBBA0-920E-41EC-9E07-623FC27DB73D}" type="presParOf" srcId="{1874A11E-562C-4A44-AE7C-A8AE39AAA4EF}" destId="{4F875129-E1A1-4F13-961B-0F4B4049F44A}" srcOrd="0" destOrd="0" presId="urn:microsoft.com/office/officeart/2005/8/layout/vList2"/>
    <dgm:cxn modelId="{5B84239C-479A-4326-9A0B-64004D6AFC99}" type="presParOf" srcId="{1874A11E-562C-4A44-AE7C-A8AE39AAA4EF}" destId="{DD2FA61C-5AA5-4AB1-B53B-CF0201B24DDB}" srcOrd="1" destOrd="0" presId="urn:microsoft.com/office/officeart/2005/8/layout/vList2"/>
    <dgm:cxn modelId="{13E60EE9-1772-46E4-812C-EDB71FA2340A}" type="presParOf" srcId="{1874A11E-562C-4A44-AE7C-A8AE39AAA4EF}" destId="{CBA944FF-94F0-46CC-BDAE-7D157C7E7029}" srcOrd="2" destOrd="0" presId="urn:microsoft.com/office/officeart/2005/8/layout/vList2"/>
    <dgm:cxn modelId="{5FBCFD06-B9A3-49B5-8982-FAB81AEB3C8F}" type="presParOf" srcId="{1874A11E-562C-4A44-AE7C-A8AE39AAA4EF}" destId="{C4866D21-FFF3-4E53-8A90-8D8D5E9BA598}" srcOrd="3" destOrd="0" presId="urn:microsoft.com/office/officeart/2005/8/layout/vList2"/>
    <dgm:cxn modelId="{E87CFBE3-6F53-400A-8ED1-5063ACDEA2D4}" type="presParOf" srcId="{1874A11E-562C-4A44-AE7C-A8AE39AAA4EF}" destId="{F06F8FAF-609B-4A2A-B7F0-B0BB46949F50}" srcOrd="4" destOrd="0" presId="urn:microsoft.com/office/officeart/2005/8/layout/vList2"/>
    <dgm:cxn modelId="{993A54D0-D205-440A-A416-80C181245987}" type="presParOf" srcId="{1874A11E-562C-4A44-AE7C-A8AE39AAA4EF}" destId="{B182646E-D2DF-4F81-AD20-77DDC7095B57}" srcOrd="5" destOrd="0" presId="urn:microsoft.com/office/officeart/2005/8/layout/vList2"/>
    <dgm:cxn modelId="{83EB8F64-ABF1-41D7-ABD0-E433CF2BEBF7}" type="presParOf" srcId="{1874A11E-562C-4A44-AE7C-A8AE39AAA4EF}" destId="{F0E59AF9-9026-41BF-B0F2-5B20A926FEAC}" srcOrd="6" destOrd="0" presId="urn:microsoft.com/office/officeart/2005/8/layout/vList2"/>
    <dgm:cxn modelId="{2F212748-146D-41DE-A333-B0DD080DCF2C}" type="presParOf" srcId="{1874A11E-562C-4A44-AE7C-A8AE39AAA4EF}" destId="{38FB5594-04A2-458F-856E-8745C57D8503}" srcOrd="7" destOrd="0" presId="urn:microsoft.com/office/officeart/2005/8/layout/vList2"/>
    <dgm:cxn modelId="{AC24D7B1-B197-44DB-A232-EE9E08FBE822}" type="presParOf" srcId="{1874A11E-562C-4A44-AE7C-A8AE39AAA4EF}" destId="{ADE95037-9686-435E-A9E8-5E01D6DFE503}" srcOrd="8" destOrd="0" presId="urn:microsoft.com/office/officeart/2005/8/layout/vList2"/>
    <dgm:cxn modelId="{C0C4AD24-40C3-4E2D-9821-B9A0D7540EAC}" type="presParOf" srcId="{1874A11E-562C-4A44-AE7C-A8AE39AAA4EF}" destId="{B208FDC9-67AD-462F-9850-ED9488C88AD0}" srcOrd="9" destOrd="0" presId="urn:microsoft.com/office/officeart/2005/8/layout/vList2"/>
    <dgm:cxn modelId="{FD62276C-8383-4B9A-A676-D374FF9FFF02}" type="presParOf" srcId="{1874A11E-562C-4A44-AE7C-A8AE39AAA4EF}" destId="{86FD1A6B-6AB0-4787-B3C6-9A3CDA9CAEF2}" srcOrd="10" destOrd="0" presId="urn:microsoft.com/office/officeart/2005/8/layout/vList2"/>
    <dgm:cxn modelId="{E493FA6D-1EC5-4BB0-B899-FB30DC12C3C4}" type="presParOf" srcId="{1874A11E-562C-4A44-AE7C-A8AE39AAA4EF}" destId="{B2BA988A-87A3-4F35-95C7-7FDC943FBDBF}" srcOrd="11" destOrd="0" presId="urn:microsoft.com/office/officeart/2005/8/layout/vList2"/>
    <dgm:cxn modelId="{9EFA4417-D4B0-446E-B165-B9D3CDCF910D}" type="presParOf" srcId="{1874A11E-562C-4A44-AE7C-A8AE39AAA4EF}" destId="{7C88C432-870B-4D23-9978-28034D22A1C5}" srcOrd="12" destOrd="0" presId="urn:microsoft.com/office/officeart/2005/8/layout/vList2"/>
  </dgm:cxnLst>
  <dgm:bg>
    <a:solidFill>
      <a:srgbClr val="0070C0"/>
    </a:solidFill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0994202-509E-4CEE-80B8-C632D05605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B7C418-3801-4DB3-B4B3-7CEF54F20894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300" b="1" dirty="0" smtClean="0">
              <a:latin typeface="+mn-lt"/>
            </a:rPr>
            <a:t>1. Shares delivered to clearing house account through broker before issue opens and /Intimated to Exchange</a:t>
          </a:r>
          <a:endParaRPr lang="en-US" sz="1300" b="1" dirty="0"/>
        </a:p>
      </dgm:t>
    </dgm:pt>
    <dgm:pt modelId="{32210755-3A64-46C8-B3B6-0E361F57CD71}" type="parTrans" cxnId="{552F3F0D-FEF3-4266-BF2F-803C96354F95}">
      <dgm:prSet/>
      <dgm:spPr/>
      <dgm:t>
        <a:bodyPr/>
        <a:lstStyle/>
        <a:p>
          <a:endParaRPr lang="en-US" sz="1300"/>
        </a:p>
      </dgm:t>
    </dgm:pt>
    <dgm:pt modelId="{C4717A62-64E0-4E68-B8F8-60B7017F13E4}" type="sibTrans" cxnId="{552F3F0D-FEF3-4266-BF2F-803C96354F95}">
      <dgm:prSet/>
      <dgm:spPr/>
      <dgm:t>
        <a:bodyPr/>
        <a:lstStyle/>
        <a:p>
          <a:endParaRPr lang="en-US" sz="1300"/>
        </a:p>
      </dgm:t>
    </dgm:pt>
    <dgm:pt modelId="{6E63130F-F445-435C-8C0D-C10DBCB9B89B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300" b="1" dirty="0" smtClean="0">
              <a:latin typeface="+mn-lt"/>
            </a:rPr>
            <a:t>2. Bids placed and funds blocked </a:t>
          </a:r>
          <a:endParaRPr lang="en-US" sz="1300" b="1" dirty="0"/>
        </a:p>
      </dgm:t>
    </dgm:pt>
    <dgm:pt modelId="{5A85AF8E-2E83-4D7D-8573-FEC9CFD0C0DE}" type="parTrans" cxnId="{3AEAD06F-2D95-41D1-99DF-584239F63005}">
      <dgm:prSet/>
      <dgm:spPr/>
      <dgm:t>
        <a:bodyPr/>
        <a:lstStyle/>
        <a:p>
          <a:endParaRPr lang="en-US" sz="1300"/>
        </a:p>
      </dgm:t>
    </dgm:pt>
    <dgm:pt modelId="{015E71F9-9E0A-41F3-81FB-69B6FAB2E989}" type="sibTrans" cxnId="{3AEAD06F-2D95-41D1-99DF-584239F63005}">
      <dgm:prSet/>
      <dgm:spPr/>
      <dgm:t>
        <a:bodyPr/>
        <a:lstStyle/>
        <a:p>
          <a:endParaRPr lang="en-US" sz="1300"/>
        </a:p>
      </dgm:t>
    </dgm:pt>
    <dgm:pt modelId="{87C03B82-3859-451D-B54C-EED0D0BFB3C8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300" b="1" dirty="0" smtClean="0">
              <a:latin typeface="+mn-lt"/>
            </a:rPr>
            <a:t>3. File for basis of allotment with SE </a:t>
          </a:r>
          <a:endParaRPr lang="en-US" sz="1300" b="1" dirty="0"/>
        </a:p>
      </dgm:t>
    </dgm:pt>
    <dgm:pt modelId="{AC9BFEAD-2B7D-4FB1-AE67-95DF91C6320C}" type="parTrans" cxnId="{B55F92CE-2922-47B1-9BB2-5CA5E625A755}">
      <dgm:prSet/>
      <dgm:spPr/>
      <dgm:t>
        <a:bodyPr/>
        <a:lstStyle/>
        <a:p>
          <a:endParaRPr lang="en-US" sz="1300"/>
        </a:p>
      </dgm:t>
    </dgm:pt>
    <dgm:pt modelId="{CDEECD14-0AFC-4839-ABD2-F84658686A64}" type="sibTrans" cxnId="{B55F92CE-2922-47B1-9BB2-5CA5E625A755}">
      <dgm:prSet/>
      <dgm:spPr/>
      <dgm:t>
        <a:bodyPr/>
        <a:lstStyle/>
        <a:p>
          <a:endParaRPr lang="en-US" sz="1300"/>
        </a:p>
      </dgm:t>
    </dgm:pt>
    <dgm:pt modelId="{4DB1D631-3741-45E0-9449-D2B4C44D4F1D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300" b="1" dirty="0" smtClean="0">
              <a:latin typeface="+mn-lt"/>
            </a:rPr>
            <a:t>4. Allocation instructions  </a:t>
          </a:r>
          <a:endParaRPr lang="en-US" sz="1300" b="1" dirty="0"/>
        </a:p>
      </dgm:t>
    </dgm:pt>
    <dgm:pt modelId="{C9423029-7EA5-4679-85BA-D1D705D1461A}" type="parTrans" cxnId="{45D6BDC3-F739-46DA-90C8-09D41402369C}">
      <dgm:prSet/>
      <dgm:spPr/>
      <dgm:t>
        <a:bodyPr/>
        <a:lstStyle/>
        <a:p>
          <a:endParaRPr lang="en-US" sz="1300"/>
        </a:p>
      </dgm:t>
    </dgm:pt>
    <dgm:pt modelId="{E283AA35-7E4C-4C35-870F-BEB828D32294}" type="sibTrans" cxnId="{45D6BDC3-F739-46DA-90C8-09D41402369C}">
      <dgm:prSet/>
      <dgm:spPr/>
      <dgm:t>
        <a:bodyPr/>
        <a:lstStyle/>
        <a:p>
          <a:endParaRPr lang="en-US" sz="1300"/>
        </a:p>
      </dgm:t>
    </dgm:pt>
    <dgm:pt modelId="{2C0A1359-9A8D-43B4-904A-AB12E8F35651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300" b="1" dirty="0" smtClean="0">
              <a:latin typeface="+mn-lt"/>
            </a:rPr>
            <a:t>5. Instructions for clearing house </a:t>
          </a:r>
          <a:r>
            <a:rPr lang="en-US" sz="1300" b="1" smtClean="0">
              <a:latin typeface="+mn-lt"/>
            </a:rPr>
            <a:t>and shares </a:t>
          </a:r>
          <a:r>
            <a:rPr lang="en-US" sz="1300" b="1" dirty="0" smtClean="0">
              <a:latin typeface="+mn-lt"/>
            </a:rPr>
            <a:t>tendered for pay in </a:t>
          </a:r>
          <a:endParaRPr lang="en-US" sz="1300" b="1" dirty="0"/>
        </a:p>
      </dgm:t>
    </dgm:pt>
    <dgm:pt modelId="{ACB88FDA-86C7-443C-85F3-7CCD82A958D5}" type="parTrans" cxnId="{C99D275C-FA29-4B7A-953F-CDA0A3036E35}">
      <dgm:prSet/>
      <dgm:spPr/>
      <dgm:t>
        <a:bodyPr/>
        <a:lstStyle/>
        <a:p>
          <a:endParaRPr lang="en-US" sz="1300"/>
        </a:p>
      </dgm:t>
    </dgm:pt>
    <dgm:pt modelId="{32168721-5D2A-427C-BC82-A5DC71EA33A7}" type="sibTrans" cxnId="{C99D275C-FA29-4B7A-953F-CDA0A3036E35}">
      <dgm:prSet/>
      <dgm:spPr/>
      <dgm:t>
        <a:bodyPr/>
        <a:lstStyle/>
        <a:p>
          <a:endParaRPr lang="en-US" sz="1300"/>
        </a:p>
      </dgm:t>
    </dgm:pt>
    <dgm:pt modelId="{767A70D5-38C2-42D5-9312-6B62165F785C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300" b="1" dirty="0" smtClean="0">
              <a:latin typeface="+mn-lt"/>
            </a:rPr>
            <a:t>6. Transfer </a:t>
          </a:r>
          <a:r>
            <a:rPr lang="en-US" sz="1300" b="1" smtClean="0">
              <a:latin typeface="+mn-lt"/>
            </a:rPr>
            <a:t>of shares </a:t>
          </a:r>
          <a:r>
            <a:rPr lang="en-US" sz="1300" b="1" dirty="0" smtClean="0">
              <a:latin typeface="+mn-lt"/>
            </a:rPr>
            <a:t>to pool account of trading members and to investor</a:t>
          </a:r>
          <a:endParaRPr lang="en-US" sz="1300" b="1" dirty="0"/>
        </a:p>
      </dgm:t>
    </dgm:pt>
    <dgm:pt modelId="{261CD3EF-59D4-47EE-9434-894A428C0EBF}" type="parTrans" cxnId="{ED849ECD-947C-47FD-AE33-69045E6E6ABF}">
      <dgm:prSet/>
      <dgm:spPr/>
      <dgm:t>
        <a:bodyPr/>
        <a:lstStyle/>
        <a:p>
          <a:endParaRPr lang="en-US" sz="1300"/>
        </a:p>
      </dgm:t>
    </dgm:pt>
    <dgm:pt modelId="{C452E395-5071-4CE1-81D5-70BAF961A61B}" type="sibTrans" cxnId="{ED849ECD-947C-47FD-AE33-69045E6E6ABF}">
      <dgm:prSet/>
      <dgm:spPr/>
      <dgm:t>
        <a:bodyPr/>
        <a:lstStyle/>
        <a:p>
          <a:endParaRPr lang="en-US" sz="1300"/>
        </a:p>
      </dgm:t>
    </dgm:pt>
    <dgm:pt modelId="{CF66E29D-71E1-4CF3-9254-FC6019DF98BE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300" b="1" dirty="0" smtClean="0">
              <a:latin typeface="+mn-lt"/>
            </a:rPr>
            <a:t>7. Pay out of funds and transfer of </a:t>
          </a:r>
          <a:r>
            <a:rPr lang="en-US" sz="1300" b="1" smtClean="0">
              <a:latin typeface="+mn-lt"/>
            </a:rPr>
            <a:t>balance shares </a:t>
          </a:r>
          <a:r>
            <a:rPr lang="en-US" sz="1300" b="1" dirty="0" smtClean="0">
              <a:latin typeface="+mn-lt"/>
            </a:rPr>
            <a:t>if any to promotor/company  </a:t>
          </a:r>
          <a:endParaRPr lang="en-US" sz="1300" b="1" dirty="0"/>
        </a:p>
      </dgm:t>
    </dgm:pt>
    <dgm:pt modelId="{31E09305-9F44-45BB-AE87-534CB3E7E7E2}" type="parTrans" cxnId="{1028ACE1-7C74-466B-89B1-E9F719C90C00}">
      <dgm:prSet/>
      <dgm:spPr/>
      <dgm:t>
        <a:bodyPr/>
        <a:lstStyle/>
        <a:p>
          <a:endParaRPr lang="en-US" sz="1300"/>
        </a:p>
      </dgm:t>
    </dgm:pt>
    <dgm:pt modelId="{CFEA9626-BE86-4081-BC2B-0D66C513F29F}" type="sibTrans" cxnId="{1028ACE1-7C74-466B-89B1-E9F719C90C00}">
      <dgm:prSet/>
      <dgm:spPr/>
      <dgm:t>
        <a:bodyPr/>
        <a:lstStyle/>
        <a:p>
          <a:endParaRPr lang="en-US" sz="1300"/>
        </a:p>
      </dgm:t>
    </dgm:pt>
    <dgm:pt modelId="{1874A11E-562C-4A44-AE7C-A8AE39AAA4EF}" type="pres">
      <dgm:prSet presAssocID="{E0994202-509E-4CEE-80B8-C632D05605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875129-E1A1-4F13-961B-0F4B4049F44A}" type="pres">
      <dgm:prSet presAssocID="{C6B7C418-3801-4DB3-B4B3-7CEF54F20894}" presName="parentText" presStyleLbl="node1" presStyleIdx="0" presStyleCnt="7" custScaleY="1062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2FA61C-5AA5-4AB1-B53B-CF0201B24DDB}" type="pres">
      <dgm:prSet presAssocID="{C4717A62-64E0-4E68-B8F8-60B7017F13E4}" presName="spacer" presStyleCnt="0"/>
      <dgm:spPr/>
    </dgm:pt>
    <dgm:pt modelId="{CBA944FF-94F0-46CC-BDAE-7D157C7E7029}" type="pres">
      <dgm:prSet presAssocID="{6E63130F-F445-435C-8C0D-C10DBCB9B89B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866D21-FFF3-4E53-8A90-8D8D5E9BA598}" type="pres">
      <dgm:prSet presAssocID="{015E71F9-9E0A-41F3-81FB-69B6FAB2E989}" presName="spacer" presStyleCnt="0"/>
      <dgm:spPr/>
    </dgm:pt>
    <dgm:pt modelId="{F06F8FAF-609B-4A2A-B7F0-B0BB46949F50}" type="pres">
      <dgm:prSet presAssocID="{87C03B82-3859-451D-B54C-EED0D0BFB3C8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82646E-D2DF-4F81-AD20-77DDC7095B57}" type="pres">
      <dgm:prSet presAssocID="{CDEECD14-0AFC-4839-ABD2-F84658686A64}" presName="spacer" presStyleCnt="0"/>
      <dgm:spPr/>
    </dgm:pt>
    <dgm:pt modelId="{F0E59AF9-9026-41BF-B0F2-5B20A926FEAC}" type="pres">
      <dgm:prSet presAssocID="{4DB1D631-3741-45E0-9449-D2B4C44D4F1D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FB5594-04A2-458F-856E-8745C57D8503}" type="pres">
      <dgm:prSet presAssocID="{E283AA35-7E4C-4C35-870F-BEB828D32294}" presName="spacer" presStyleCnt="0"/>
      <dgm:spPr/>
    </dgm:pt>
    <dgm:pt modelId="{ADE95037-9686-435E-A9E8-5E01D6DFE503}" type="pres">
      <dgm:prSet presAssocID="{2C0A1359-9A8D-43B4-904A-AB12E8F35651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08FDC9-67AD-462F-9850-ED9488C88AD0}" type="pres">
      <dgm:prSet presAssocID="{32168721-5D2A-427C-BC82-A5DC71EA33A7}" presName="spacer" presStyleCnt="0"/>
      <dgm:spPr/>
    </dgm:pt>
    <dgm:pt modelId="{86FD1A6B-6AB0-4787-B3C6-9A3CDA9CAEF2}" type="pres">
      <dgm:prSet presAssocID="{767A70D5-38C2-42D5-9312-6B62165F785C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BA988A-87A3-4F35-95C7-7FDC943FBDBF}" type="pres">
      <dgm:prSet presAssocID="{C452E395-5071-4CE1-81D5-70BAF961A61B}" presName="spacer" presStyleCnt="0"/>
      <dgm:spPr/>
    </dgm:pt>
    <dgm:pt modelId="{7C88C432-870B-4D23-9978-28034D22A1C5}" type="pres">
      <dgm:prSet presAssocID="{CF66E29D-71E1-4CF3-9254-FC6019DF98BE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047D6E-355D-4A91-960F-26222529B92E}" type="presOf" srcId="{4DB1D631-3741-45E0-9449-D2B4C44D4F1D}" destId="{F0E59AF9-9026-41BF-B0F2-5B20A926FEAC}" srcOrd="0" destOrd="0" presId="urn:microsoft.com/office/officeart/2005/8/layout/vList2"/>
    <dgm:cxn modelId="{B55F92CE-2922-47B1-9BB2-5CA5E625A755}" srcId="{E0994202-509E-4CEE-80B8-C632D05605C5}" destId="{87C03B82-3859-451D-B54C-EED0D0BFB3C8}" srcOrd="2" destOrd="0" parTransId="{AC9BFEAD-2B7D-4FB1-AE67-95DF91C6320C}" sibTransId="{CDEECD14-0AFC-4839-ABD2-F84658686A64}"/>
    <dgm:cxn modelId="{152B621E-E636-45AA-89DE-98AEE0FF771F}" type="presOf" srcId="{767A70D5-38C2-42D5-9312-6B62165F785C}" destId="{86FD1A6B-6AB0-4787-B3C6-9A3CDA9CAEF2}" srcOrd="0" destOrd="0" presId="urn:microsoft.com/office/officeart/2005/8/layout/vList2"/>
    <dgm:cxn modelId="{1F19D270-82B3-44CB-989C-75639B247089}" type="presOf" srcId="{CF66E29D-71E1-4CF3-9254-FC6019DF98BE}" destId="{7C88C432-870B-4D23-9978-28034D22A1C5}" srcOrd="0" destOrd="0" presId="urn:microsoft.com/office/officeart/2005/8/layout/vList2"/>
    <dgm:cxn modelId="{01F076A1-8B65-41C2-B193-DE24B51CE61E}" type="presOf" srcId="{87C03B82-3859-451D-B54C-EED0D0BFB3C8}" destId="{F06F8FAF-609B-4A2A-B7F0-B0BB46949F50}" srcOrd="0" destOrd="0" presId="urn:microsoft.com/office/officeart/2005/8/layout/vList2"/>
    <dgm:cxn modelId="{C99D275C-FA29-4B7A-953F-CDA0A3036E35}" srcId="{E0994202-509E-4CEE-80B8-C632D05605C5}" destId="{2C0A1359-9A8D-43B4-904A-AB12E8F35651}" srcOrd="4" destOrd="0" parTransId="{ACB88FDA-86C7-443C-85F3-7CCD82A958D5}" sibTransId="{32168721-5D2A-427C-BC82-A5DC71EA33A7}"/>
    <dgm:cxn modelId="{CF0E4500-32CC-4F54-BACC-D213CB3F6991}" type="presOf" srcId="{6E63130F-F445-435C-8C0D-C10DBCB9B89B}" destId="{CBA944FF-94F0-46CC-BDAE-7D157C7E7029}" srcOrd="0" destOrd="0" presId="urn:microsoft.com/office/officeart/2005/8/layout/vList2"/>
    <dgm:cxn modelId="{ED849ECD-947C-47FD-AE33-69045E6E6ABF}" srcId="{E0994202-509E-4CEE-80B8-C632D05605C5}" destId="{767A70D5-38C2-42D5-9312-6B62165F785C}" srcOrd="5" destOrd="0" parTransId="{261CD3EF-59D4-47EE-9434-894A428C0EBF}" sibTransId="{C452E395-5071-4CE1-81D5-70BAF961A61B}"/>
    <dgm:cxn modelId="{178B59B0-C28D-4EAE-AB19-0CCF0394793A}" type="presOf" srcId="{2C0A1359-9A8D-43B4-904A-AB12E8F35651}" destId="{ADE95037-9686-435E-A9E8-5E01D6DFE503}" srcOrd="0" destOrd="0" presId="urn:microsoft.com/office/officeart/2005/8/layout/vList2"/>
    <dgm:cxn modelId="{186CEC2D-F865-4A8F-9571-2F892886D93C}" type="presOf" srcId="{E0994202-509E-4CEE-80B8-C632D05605C5}" destId="{1874A11E-562C-4A44-AE7C-A8AE39AAA4EF}" srcOrd="0" destOrd="0" presId="urn:microsoft.com/office/officeart/2005/8/layout/vList2"/>
    <dgm:cxn modelId="{45D6BDC3-F739-46DA-90C8-09D41402369C}" srcId="{E0994202-509E-4CEE-80B8-C632D05605C5}" destId="{4DB1D631-3741-45E0-9449-D2B4C44D4F1D}" srcOrd="3" destOrd="0" parTransId="{C9423029-7EA5-4679-85BA-D1D705D1461A}" sibTransId="{E283AA35-7E4C-4C35-870F-BEB828D32294}"/>
    <dgm:cxn modelId="{3AEAD06F-2D95-41D1-99DF-584239F63005}" srcId="{E0994202-509E-4CEE-80B8-C632D05605C5}" destId="{6E63130F-F445-435C-8C0D-C10DBCB9B89B}" srcOrd="1" destOrd="0" parTransId="{5A85AF8E-2E83-4D7D-8573-FEC9CFD0C0DE}" sibTransId="{015E71F9-9E0A-41F3-81FB-69B6FAB2E989}"/>
    <dgm:cxn modelId="{552F3F0D-FEF3-4266-BF2F-803C96354F95}" srcId="{E0994202-509E-4CEE-80B8-C632D05605C5}" destId="{C6B7C418-3801-4DB3-B4B3-7CEF54F20894}" srcOrd="0" destOrd="0" parTransId="{32210755-3A64-46C8-B3B6-0E361F57CD71}" sibTransId="{C4717A62-64E0-4E68-B8F8-60B7017F13E4}"/>
    <dgm:cxn modelId="{BE4B3D5D-7A8C-4A74-A719-6821CE9EDCBC}" type="presOf" srcId="{C6B7C418-3801-4DB3-B4B3-7CEF54F20894}" destId="{4F875129-E1A1-4F13-961B-0F4B4049F44A}" srcOrd="0" destOrd="0" presId="urn:microsoft.com/office/officeart/2005/8/layout/vList2"/>
    <dgm:cxn modelId="{1028ACE1-7C74-466B-89B1-E9F719C90C00}" srcId="{E0994202-509E-4CEE-80B8-C632D05605C5}" destId="{CF66E29D-71E1-4CF3-9254-FC6019DF98BE}" srcOrd="6" destOrd="0" parTransId="{31E09305-9F44-45BB-AE87-534CB3E7E7E2}" sibTransId="{CFEA9626-BE86-4081-BC2B-0D66C513F29F}"/>
    <dgm:cxn modelId="{B259FBC9-F175-40BE-AF83-54B741ACCD6E}" type="presParOf" srcId="{1874A11E-562C-4A44-AE7C-A8AE39AAA4EF}" destId="{4F875129-E1A1-4F13-961B-0F4B4049F44A}" srcOrd="0" destOrd="0" presId="urn:microsoft.com/office/officeart/2005/8/layout/vList2"/>
    <dgm:cxn modelId="{22F24D3E-5F9D-4CA6-A6D6-EB67CDF36F9E}" type="presParOf" srcId="{1874A11E-562C-4A44-AE7C-A8AE39AAA4EF}" destId="{DD2FA61C-5AA5-4AB1-B53B-CF0201B24DDB}" srcOrd="1" destOrd="0" presId="urn:microsoft.com/office/officeart/2005/8/layout/vList2"/>
    <dgm:cxn modelId="{8C891F91-EA56-4F19-BBBB-0ADC1FA0E58B}" type="presParOf" srcId="{1874A11E-562C-4A44-AE7C-A8AE39AAA4EF}" destId="{CBA944FF-94F0-46CC-BDAE-7D157C7E7029}" srcOrd="2" destOrd="0" presId="urn:microsoft.com/office/officeart/2005/8/layout/vList2"/>
    <dgm:cxn modelId="{298B6DCA-43E4-40A2-A090-7711A6519871}" type="presParOf" srcId="{1874A11E-562C-4A44-AE7C-A8AE39AAA4EF}" destId="{C4866D21-FFF3-4E53-8A90-8D8D5E9BA598}" srcOrd="3" destOrd="0" presId="urn:microsoft.com/office/officeart/2005/8/layout/vList2"/>
    <dgm:cxn modelId="{F9B00412-29B9-4A04-BA89-6FDFCED33C8E}" type="presParOf" srcId="{1874A11E-562C-4A44-AE7C-A8AE39AAA4EF}" destId="{F06F8FAF-609B-4A2A-B7F0-B0BB46949F50}" srcOrd="4" destOrd="0" presId="urn:microsoft.com/office/officeart/2005/8/layout/vList2"/>
    <dgm:cxn modelId="{1A99829E-69BB-474C-9933-DDF12A7F212E}" type="presParOf" srcId="{1874A11E-562C-4A44-AE7C-A8AE39AAA4EF}" destId="{B182646E-D2DF-4F81-AD20-77DDC7095B57}" srcOrd="5" destOrd="0" presId="urn:microsoft.com/office/officeart/2005/8/layout/vList2"/>
    <dgm:cxn modelId="{CF3C1317-857A-4D26-843C-E8F9E1073DEB}" type="presParOf" srcId="{1874A11E-562C-4A44-AE7C-A8AE39AAA4EF}" destId="{F0E59AF9-9026-41BF-B0F2-5B20A926FEAC}" srcOrd="6" destOrd="0" presId="urn:microsoft.com/office/officeart/2005/8/layout/vList2"/>
    <dgm:cxn modelId="{BDBF6F45-1728-44DB-9E20-DAE831881532}" type="presParOf" srcId="{1874A11E-562C-4A44-AE7C-A8AE39AAA4EF}" destId="{38FB5594-04A2-458F-856E-8745C57D8503}" srcOrd="7" destOrd="0" presId="urn:microsoft.com/office/officeart/2005/8/layout/vList2"/>
    <dgm:cxn modelId="{CE21C3C1-9B9A-4904-A114-B2CB3EBA1B5A}" type="presParOf" srcId="{1874A11E-562C-4A44-AE7C-A8AE39AAA4EF}" destId="{ADE95037-9686-435E-A9E8-5E01D6DFE503}" srcOrd="8" destOrd="0" presId="urn:microsoft.com/office/officeart/2005/8/layout/vList2"/>
    <dgm:cxn modelId="{53F4D5A1-294D-41AF-8B09-F23174C73A08}" type="presParOf" srcId="{1874A11E-562C-4A44-AE7C-A8AE39AAA4EF}" destId="{B208FDC9-67AD-462F-9850-ED9488C88AD0}" srcOrd="9" destOrd="0" presId="urn:microsoft.com/office/officeart/2005/8/layout/vList2"/>
    <dgm:cxn modelId="{2AD7D21C-EEC8-48DD-A463-CAFCC865E4FA}" type="presParOf" srcId="{1874A11E-562C-4A44-AE7C-A8AE39AAA4EF}" destId="{86FD1A6B-6AB0-4787-B3C6-9A3CDA9CAEF2}" srcOrd="10" destOrd="0" presId="urn:microsoft.com/office/officeart/2005/8/layout/vList2"/>
    <dgm:cxn modelId="{5AB23BFF-D65E-43B8-91FF-573D17A1181D}" type="presParOf" srcId="{1874A11E-562C-4A44-AE7C-A8AE39AAA4EF}" destId="{B2BA988A-87A3-4F35-95C7-7FDC943FBDBF}" srcOrd="11" destOrd="0" presId="urn:microsoft.com/office/officeart/2005/8/layout/vList2"/>
    <dgm:cxn modelId="{41C7E5E1-870B-4E0F-9E0F-005CE294F4B0}" type="presParOf" srcId="{1874A11E-562C-4A44-AE7C-A8AE39AAA4EF}" destId="{7C88C432-870B-4D23-9978-28034D22A1C5}" srcOrd="12" destOrd="0" presId="urn:microsoft.com/office/officeart/2005/8/layout/vList2"/>
  </dgm:cxnLst>
  <dgm:bg>
    <a:solidFill>
      <a:srgbClr val="0070C0"/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2D5B576-BB15-4128-BCE4-46FD9BF32B6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783761-3D95-4D35-A26A-FF423DD8918A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n-US" sz="1800" smtClean="0"/>
            <a:t>For Delisting, Open Offer or Buy Back</a:t>
          </a:r>
          <a:endParaRPr lang="en-US" sz="1800"/>
        </a:p>
      </dgm:t>
    </dgm:pt>
    <dgm:pt modelId="{219D109E-F529-40FE-A9BD-ED9BF54233B1}" type="parTrans" cxnId="{39C4C820-3D2C-4BC1-B866-B2433ECBA12F}">
      <dgm:prSet/>
      <dgm:spPr/>
      <dgm:t>
        <a:bodyPr/>
        <a:lstStyle/>
        <a:p>
          <a:endParaRPr lang="en-US" sz="1800"/>
        </a:p>
      </dgm:t>
    </dgm:pt>
    <dgm:pt modelId="{7D513BF1-FFBD-4D36-8D47-137CBA4843DC}" type="sibTrans" cxnId="{39C4C820-3D2C-4BC1-B866-B2433ECBA12F}">
      <dgm:prSet/>
      <dgm:spPr/>
      <dgm:t>
        <a:bodyPr/>
        <a:lstStyle/>
        <a:p>
          <a:endParaRPr lang="en-US" sz="1800"/>
        </a:p>
      </dgm:t>
    </dgm:pt>
    <dgm:pt modelId="{3825A066-D2F2-466F-BD9C-393ECB8C506D}">
      <dgm:prSet custT="1"/>
      <dgm:spPr/>
      <dgm:t>
        <a:bodyPr/>
        <a:lstStyle/>
        <a:p>
          <a:pPr rtl="0"/>
          <a:r>
            <a:rPr lang="en-US" sz="1800" dirty="0" smtClean="0"/>
            <a:t>Use of Exchange platform as an alternate means for acquisition </a:t>
          </a:r>
          <a:r>
            <a:rPr lang="en-US" sz="1800" smtClean="0"/>
            <a:t>of shares</a:t>
          </a:r>
          <a:endParaRPr lang="en-US" sz="1800" dirty="0"/>
        </a:p>
      </dgm:t>
    </dgm:pt>
    <dgm:pt modelId="{04E61807-FC37-4CBA-B758-CD507D188958}" type="parTrans" cxnId="{B431D2ED-29FA-484A-B30A-E90A8852DD32}">
      <dgm:prSet/>
      <dgm:spPr/>
      <dgm:t>
        <a:bodyPr/>
        <a:lstStyle/>
        <a:p>
          <a:endParaRPr lang="en-US" sz="1800"/>
        </a:p>
      </dgm:t>
    </dgm:pt>
    <dgm:pt modelId="{8F2BF5E4-E700-4B07-9AAF-A793A5C685D2}" type="sibTrans" cxnId="{B431D2ED-29FA-484A-B30A-E90A8852DD32}">
      <dgm:prSet/>
      <dgm:spPr/>
      <dgm:t>
        <a:bodyPr/>
        <a:lstStyle/>
        <a:p>
          <a:endParaRPr lang="en-US" sz="1800"/>
        </a:p>
      </dgm:t>
    </dgm:pt>
    <dgm:pt modelId="{9BB5E34F-ABEA-4BBA-BD00-D780DE118924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n-US" sz="1800" smtClean="0"/>
            <a:t>Robust secondary market operating process that seamlessly links the investor, broker, exchange platform, the clearing corporation, the clearing banker and the depository</a:t>
          </a:r>
          <a:endParaRPr lang="en-US" sz="1800"/>
        </a:p>
      </dgm:t>
    </dgm:pt>
    <dgm:pt modelId="{EB077674-BA39-4F66-BFD7-64D12BEE1089}" type="parTrans" cxnId="{EB150DF1-D857-4266-AD47-AE45AAE80CAA}">
      <dgm:prSet/>
      <dgm:spPr/>
      <dgm:t>
        <a:bodyPr/>
        <a:lstStyle/>
        <a:p>
          <a:endParaRPr lang="en-US" sz="1800"/>
        </a:p>
      </dgm:t>
    </dgm:pt>
    <dgm:pt modelId="{EBAAB165-1A46-4EE1-9B68-42841E3D3F6C}" type="sibTrans" cxnId="{EB150DF1-D857-4266-AD47-AE45AAE80CAA}">
      <dgm:prSet/>
      <dgm:spPr/>
      <dgm:t>
        <a:bodyPr/>
        <a:lstStyle/>
        <a:p>
          <a:endParaRPr lang="en-US" sz="1800"/>
        </a:p>
      </dgm:t>
    </dgm:pt>
    <dgm:pt modelId="{7BB776CD-7D04-46F1-B1B6-565BA2A67FEC}">
      <dgm:prSet custT="1"/>
      <dgm:spPr/>
      <dgm:t>
        <a:bodyPr/>
        <a:lstStyle/>
        <a:p>
          <a:pPr rtl="0"/>
          <a:r>
            <a:rPr lang="en-US" sz="1800" smtClean="0"/>
            <a:t>Tax benefit of using an Exchange platform</a:t>
          </a:r>
          <a:endParaRPr lang="en-US" sz="1800"/>
        </a:p>
      </dgm:t>
    </dgm:pt>
    <dgm:pt modelId="{00C7DAC2-7143-4790-B446-9F87D549A940}" type="parTrans" cxnId="{DBC1A61D-B362-43AD-8F33-2CB6E7C85CF0}">
      <dgm:prSet/>
      <dgm:spPr/>
      <dgm:t>
        <a:bodyPr/>
        <a:lstStyle/>
        <a:p>
          <a:endParaRPr lang="en-US" sz="1800"/>
        </a:p>
      </dgm:t>
    </dgm:pt>
    <dgm:pt modelId="{22442032-8C2B-44A1-8304-BBE8F92FBAB7}" type="sibTrans" cxnId="{DBC1A61D-B362-43AD-8F33-2CB6E7C85CF0}">
      <dgm:prSet/>
      <dgm:spPr/>
      <dgm:t>
        <a:bodyPr/>
        <a:lstStyle/>
        <a:p>
          <a:endParaRPr lang="en-US" sz="1800"/>
        </a:p>
      </dgm:t>
    </dgm:pt>
    <dgm:pt modelId="{EC797872-A404-483F-A6A3-9E399AF9F9A6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n-US" sz="1800" smtClean="0"/>
            <a:t>Robust clearing and settlement mechanisms of secondary market brings efficiency in the system</a:t>
          </a:r>
          <a:endParaRPr lang="en-US" sz="1800"/>
        </a:p>
      </dgm:t>
    </dgm:pt>
    <dgm:pt modelId="{D9733E04-819D-4AA5-96CF-517BEFB3EF39}" type="parTrans" cxnId="{4774CB4E-F9D6-42AB-9CA3-519DE2948DFD}">
      <dgm:prSet/>
      <dgm:spPr/>
      <dgm:t>
        <a:bodyPr/>
        <a:lstStyle/>
        <a:p>
          <a:endParaRPr lang="en-US" sz="1800"/>
        </a:p>
      </dgm:t>
    </dgm:pt>
    <dgm:pt modelId="{48B78C3A-B53D-4225-AFC2-AC2B89F74C24}" type="sibTrans" cxnId="{4774CB4E-F9D6-42AB-9CA3-519DE2948DFD}">
      <dgm:prSet/>
      <dgm:spPr/>
      <dgm:t>
        <a:bodyPr/>
        <a:lstStyle/>
        <a:p>
          <a:endParaRPr lang="en-US" sz="1800"/>
        </a:p>
      </dgm:t>
    </dgm:pt>
    <dgm:pt modelId="{5C4499B8-780B-4034-AB59-5B86B4B01DD5}">
      <dgm:prSet custT="1"/>
      <dgm:spPr/>
      <dgm:t>
        <a:bodyPr/>
        <a:lstStyle/>
        <a:p>
          <a:pPr rtl="0"/>
          <a:r>
            <a:rPr lang="en-US" sz="1800" smtClean="0"/>
            <a:t>Acquisition process under the regulatory framework of Exchange bringing trust in the market</a:t>
          </a:r>
          <a:endParaRPr lang="en-US" sz="1800"/>
        </a:p>
      </dgm:t>
    </dgm:pt>
    <dgm:pt modelId="{93003A8F-5631-4D7F-BF22-1DE33C9251A6}" type="parTrans" cxnId="{9B1F8E19-7EB1-493E-8FD8-FE941A967C1B}">
      <dgm:prSet/>
      <dgm:spPr/>
      <dgm:t>
        <a:bodyPr/>
        <a:lstStyle/>
        <a:p>
          <a:endParaRPr lang="en-US" sz="1800"/>
        </a:p>
      </dgm:t>
    </dgm:pt>
    <dgm:pt modelId="{43025F60-C442-403F-947C-94E12E4863F0}" type="sibTrans" cxnId="{9B1F8E19-7EB1-493E-8FD8-FE941A967C1B}">
      <dgm:prSet/>
      <dgm:spPr/>
      <dgm:t>
        <a:bodyPr/>
        <a:lstStyle/>
        <a:p>
          <a:endParaRPr lang="en-US" sz="1800"/>
        </a:p>
      </dgm:t>
    </dgm:pt>
    <dgm:pt modelId="{E0D717F1-E263-40EF-8CF3-D1EA54E695B5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n-US" sz="1800" smtClean="0"/>
            <a:t>Real time disseminate of information brings transparency in the process</a:t>
          </a:r>
          <a:endParaRPr lang="en-US" sz="1800"/>
        </a:p>
      </dgm:t>
    </dgm:pt>
    <dgm:pt modelId="{DC54183B-69D0-4087-9A6C-645C31A65260}" type="parTrans" cxnId="{3715D46E-A46D-4DA9-925A-061CE5E2442D}">
      <dgm:prSet/>
      <dgm:spPr/>
      <dgm:t>
        <a:bodyPr/>
        <a:lstStyle/>
        <a:p>
          <a:endParaRPr lang="en-US" sz="1800"/>
        </a:p>
      </dgm:t>
    </dgm:pt>
    <dgm:pt modelId="{7CF811C3-131C-46D2-A271-4F19A475A7C1}" type="sibTrans" cxnId="{3715D46E-A46D-4DA9-925A-061CE5E2442D}">
      <dgm:prSet/>
      <dgm:spPr/>
      <dgm:t>
        <a:bodyPr/>
        <a:lstStyle/>
        <a:p>
          <a:endParaRPr lang="en-US" sz="1800"/>
        </a:p>
      </dgm:t>
    </dgm:pt>
    <dgm:pt modelId="{85B93518-D983-4FF2-9B22-AE85D12436C0}" type="pres">
      <dgm:prSet presAssocID="{E2D5B576-BB15-4128-BCE4-46FD9BF32B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FE23DA-9FFB-4BBB-8FCF-274269EE1350}" type="pres">
      <dgm:prSet presAssocID="{8B783761-3D95-4D35-A26A-FF423DD8918A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EEBF55-8073-4993-B4EC-98C49DBDE2BF}" type="pres">
      <dgm:prSet presAssocID="{7D513BF1-FFBD-4D36-8D47-137CBA4843DC}" presName="spacer" presStyleCnt="0"/>
      <dgm:spPr/>
    </dgm:pt>
    <dgm:pt modelId="{772E11D1-3357-4653-A04D-363FE0452518}" type="pres">
      <dgm:prSet presAssocID="{3825A066-D2F2-466F-BD9C-393ECB8C506D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E34D03-AC41-4C6E-88CA-0659D85965E3}" type="pres">
      <dgm:prSet presAssocID="{8F2BF5E4-E700-4B07-9AAF-A793A5C685D2}" presName="spacer" presStyleCnt="0"/>
      <dgm:spPr/>
    </dgm:pt>
    <dgm:pt modelId="{2F84C7F5-25C4-4AD4-BD3D-697BC616682E}" type="pres">
      <dgm:prSet presAssocID="{9BB5E34F-ABEA-4BBA-BD00-D780DE118924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08686-EEE4-4FC6-9500-17F902E5FCBA}" type="pres">
      <dgm:prSet presAssocID="{EBAAB165-1A46-4EE1-9B68-42841E3D3F6C}" presName="spacer" presStyleCnt="0"/>
      <dgm:spPr/>
    </dgm:pt>
    <dgm:pt modelId="{55EE1432-0791-4D17-9BDB-4531CF83D1CE}" type="pres">
      <dgm:prSet presAssocID="{7BB776CD-7D04-46F1-B1B6-565BA2A67FEC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B8927F-20BF-465A-AE22-25E4F83DABD7}" type="pres">
      <dgm:prSet presAssocID="{22442032-8C2B-44A1-8304-BBE8F92FBAB7}" presName="spacer" presStyleCnt="0"/>
      <dgm:spPr/>
    </dgm:pt>
    <dgm:pt modelId="{B27044C9-3FD1-49EC-8435-EF039DD36386}" type="pres">
      <dgm:prSet presAssocID="{EC797872-A404-483F-A6A3-9E399AF9F9A6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7EA9BC-F438-4EEA-9CB7-3EF2EC514714}" type="pres">
      <dgm:prSet presAssocID="{48B78C3A-B53D-4225-AFC2-AC2B89F74C24}" presName="spacer" presStyleCnt="0"/>
      <dgm:spPr/>
    </dgm:pt>
    <dgm:pt modelId="{FEBCAA08-D790-4ED5-BEF2-D1C3AF268752}" type="pres">
      <dgm:prSet presAssocID="{5C4499B8-780B-4034-AB59-5B86B4B01DD5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DEB22D-5168-4F0F-A67E-2C696317D3D5}" type="pres">
      <dgm:prSet presAssocID="{43025F60-C442-403F-947C-94E12E4863F0}" presName="spacer" presStyleCnt="0"/>
      <dgm:spPr/>
    </dgm:pt>
    <dgm:pt modelId="{45007B97-62E8-47C0-92DD-F617DEDB1ABA}" type="pres">
      <dgm:prSet presAssocID="{E0D717F1-E263-40EF-8CF3-D1EA54E695B5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1F8E19-7EB1-493E-8FD8-FE941A967C1B}" srcId="{E2D5B576-BB15-4128-BCE4-46FD9BF32B61}" destId="{5C4499B8-780B-4034-AB59-5B86B4B01DD5}" srcOrd="5" destOrd="0" parTransId="{93003A8F-5631-4D7F-BF22-1DE33C9251A6}" sibTransId="{43025F60-C442-403F-947C-94E12E4863F0}"/>
    <dgm:cxn modelId="{39C4C820-3D2C-4BC1-B866-B2433ECBA12F}" srcId="{E2D5B576-BB15-4128-BCE4-46FD9BF32B61}" destId="{8B783761-3D95-4D35-A26A-FF423DD8918A}" srcOrd="0" destOrd="0" parTransId="{219D109E-F529-40FE-A9BD-ED9BF54233B1}" sibTransId="{7D513BF1-FFBD-4D36-8D47-137CBA4843DC}"/>
    <dgm:cxn modelId="{79CCE308-3495-4599-A823-4305942871C1}" type="presOf" srcId="{EC797872-A404-483F-A6A3-9E399AF9F9A6}" destId="{B27044C9-3FD1-49EC-8435-EF039DD36386}" srcOrd="0" destOrd="0" presId="urn:microsoft.com/office/officeart/2005/8/layout/vList2"/>
    <dgm:cxn modelId="{DBC1A61D-B362-43AD-8F33-2CB6E7C85CF0}" srcId="{E2D5B576-BB15-4128-BCE4-46FD9BF32B61}" destId="{7BB776CD-7D04-46F1-B1B6-565BA2A67FEC}" srcOrd="3" destOrd="0" parTransId="{00C7DAC2-7143-4790-B446-9F87D549A940}" sibTransId="{22442032-8C2B-44A1-8304-BBE8F92FBAB7}"/>
    <dgm:cxn modelId="{EB150DF1-D857-4266-AD47-AE45AAE80CAA}" srcId="{E2D5B576-BB15-4128-BCE4-46FD9BF32B61}" destId="{9BB5E34F-ABEA-4BBA-BD00-D780DE118924}" srcOrd="2" destOrd="0" parTransId="{EB077674-BA39-4F66-BFD7-64D12BEE1089}" sibTransId="{EBAAB165-1A46-4EE1-9B68-42841E3D3F6C}"/>
    <dgm:cxn modelId="{AED457A9-DD46-4B85-9B73-68E6F7CAA97E}" type="presOf" srcId="{3825A066-D2F2-466F-BD9C-393ECB8C506D}" destId="{772E11D1-3357-4653-A04D-363FE0452518}" srcOrd="0" destOrd="0" presId="urn:microsoft.com/office/officeart/2005/8/layout/vList2"/>
    <dgm:cxn modelId="{4411ECBE-9AD0-44A0-8DAF-AFFD85DFB7E2}" type="presOf" srcId="{7BB776CD-7D04-46F1-B1B6-565BA2A67FEC}" destId="{55EE1432-0791-4D17-9BDB-4531CF83D1CE}" srcOrd="0" destOrd="0" presId="urn:microsoft.com/office/officeart/2005/8/layout/vList2"/>
    <dgm:cxn modelId="{3715D46E-A46D-4DA9-925A-061CE5E2442D}" srcId="{E2D5B576-BB15-4128-BCE4-46FD9BF32B61}" destId="{E0D717F1-E263-40EF-8CF3-D1EA54E695B5}" srcOrd="6" destOrd="0" parTransId="{DC54183B-69D0-4087-9A6C-645C31A65260}" sibTransId="{7CF811C3-131C-46D2-A271-4F19A475A7C1}"/>
    <dgm:cxn modelId="{E771BED1-ACAC-4DE8-B067-FC320629502F}" type="presOf" srcId="{E0D717F1-E263-40EF-8CF3-D1EA54E695B5}" destId="{45007B97-62E8-47C0-92DD-F617DEDB1ABA}" srcOrd="0" destOrd="0" presId="urn:microsoft.com/office/officeart/2005/8/layout/vList2"/>
    <dgm:cxn modelId="{871C74ED-5901-415E-BFC2-2BE9A29B32C1}" type="presOf" srcId="{9BB5E34F-ABEA-4BBA-BD00-D780DE118924}" destId="{2F84C7F5-25C4-4AD4-BD3D-697BC616682E}" srcOrd="0" destOrd="0" presId="urn:microsoft.com/office/officeart/2005/8/layout/vList2"/>
    <dgm:cxn modelId="{165B183C-A930-4376-94C9-18B6F4B20F31}" type="presOf" srcId="{E2D5B576-BB15-4128-BCE4-46FD9BF32B61}" destId="{85B93518-D983-4FF2-9B22-AE85D12436C0}" srcOrd="0" destOrd="0" presId="urn:microsoft.com/office/officeart/2005/8/layout/vList2"/>
    <dgm:cxn modelId="{95F10C43-0D67-4150-BD06-AAE3805ECBEC}" type="presOf" srcId="{5C4499B8-780B-4034-AB59-5B86B4B01DD5}" destId="{FEBCAA08-D790-4ED5-BEF2-D1C3AF268752}" srcOrd="0" destOrd="0" presId="urn:microsoft.com/office/officeart/2005/8/layout/vList2"/>
    <dgm:cxn modelId="{B431D2ED-29FA-484A-B30A-E90A8852DD32}" srcId="{E2D5B576-BB15-4128-BCE4-46FD9BF32B61}" destId="{3825A066-D2F2-466F-BD9C-393ECB8C506D}" srcOrd="1" destOrd="0" parTransId="{04E61807-FC37-4CBA-B758-CD507D188958}" sibTransId="{8F2BF5E4-E700-4B07-9AAF-A793A5C685D2}"/>
    <dgm:cxn modelId="{2402920B-02C4-4985-8A7E-32F281684313}" type="presOf" srcId="{8B783761-3D95-4D35-A26A-FF423DD8918A}" destId="{12FE23DA-9FFB-4BBB-8FCF-274269EE1350}" srcOrd="0" destOrd="0" presId="urn:microsoft.com/office/officeart/2005/8/layout/vList2"/>
    <dgm:cxn modelId="{4774CB4E-F9D6-42AB-9CA3-519DE2948DFD}" srcId="{E2D5B576-BB15-4128-BCE4-46FD9BF32B61}" destId="{EC797872-A404-483F-A6A3-9E399AF9F9A6}" srcOrd="4" destOrd="0" parTransId="{D9733E04-819D-4AA5-96CF-517BEFB3EF39}" sibTransId="{48B78C3A-B53D-4225-AFC2-AC2B89F74C24}"/>
    <dgm:cxn modelId="{D6737CFB-EC8B-44D2-89D8-AF1D528E7035}" type="presParOf" srcId="{85B93518-D983-4FF2-9B22-AE85D12436C0}" destId="{12FE23DA-9FFB-4BBB-8FCF-274269EE1350}" srcOrd="0" destOrd="0" presId="urn:microsoft.com/office/officeart/2005/8/layout/vList2"/>
    <dgm:cxn modelId="{8AE90860-BCA4-4D24-B2C8-F9751F838895}" type="presParOf" srcId="{85B93518-D983-4FF2-9B22-AE85D12436C0}" destId="{9CEEBF55-8073-4993-B4EC-98C49DBDE2BF}" srcOrd="1" destOrd="0" presId="urn:microsoft.com/office/officeart/2005/8/layout/vList2"/>
    <dgm:cxn modelId="{2A3B9719-0BED-4ED7-AE69-2AD89FAA1CE1}" type="presParOf" srcId="{85B93518-D983-4FF2-9B22-AE85D12436C0}" destId="{772E11D1-3357-4653-A04D-363FE0452518}" srcOrd="2" destOrd="0" presId="urn:microsoft.com/office/officeart/2005/8/layout/vList2"/>
    <dgm:cxn modelId="{D3806276-9DEE-498B-9EBB-568AFFCC52AC}" type="presParOf" srcId="{85B93518-D983-4FF2-9B22-AE85D12436C0}" destId="{DFE34D03-AC41-4C6E-88CA-0659D85965E3}" srcOrd="3" destOrd="0" presId="urn:microsoft.com/office/officeart/2005/8/layout/vList2"/>
    <dgm:cxn modelId="{1C830F2A-1BF0-4FC8-B9AE-628022147E96}" type="presParOf" srcId="{85B93518-D983-4FF2-9B22-AE85D12436C0}" destId="{2F84C7F5-25C4-4AD4-BD3D-697BC616682E}" srcOrd="4" destOrd="0" presId="urn:microsoft.com/office/officeart/2005/8/layout/vList2"/>
    <dgm:cxn modelId="{7CCB9371-48E1-47EA-BD8A-2486E4BF3F0B}" type="presParOf" srcId="{85B93518-D983-4FF2-9B22-AE85D12436C0}" destId="{5FB08686-EEE4-4FC6-9500-17F902E5FCBA}" srcOrd="5" destOrd="0" presId="urn:microsoft.com/office/officeart/2005/8/layout/vList2"/>
    <dgm:cxn modelId="{0D39FA47-344A-4717-B076-BC4C31DCB8B2}" type="presParOf" srcId="{85B93518-D983-4FF2-9B22-AE85D12436C0}" destId="{55EE1432-0791-4D17-9BDB-4531CF83D1CE}" srcOrd="6" destOrd="0" presId="urn:microsoft.com/office/officeart/2005/8/layout/vList2"/>
    <dgm:cxn modelId="{C5D2F101-FE07-448A-96E5-C663AE32676A}" type="presParOf" srcId="{85B93518-D983-4FF2-9B22-AE85D12436C0}" destId="{55B8927F-20BF-465A-AE22-25E4F83DABD7}" srcOrd="7" destOrd="0" presId="urn:microsoft.com/office/officeart/2005/8/layout/vList2"/>
    <dgm:cxn modelId="{8AAEA4D1-B7E1-4273-ACD8-C2B59909AFC5}" type="presParOf" srcId="{85B93518-D983-4FF2-9B22-AE85D12436C0}" destId="{B27044C9-3FD1-49EC-8435-EF039DD36386}" srcOrd="8" destOrd="0" presId="urn:microsoft.com/office/officeart/2005/8/layout/vList2"/>
    <dgm:cxn modelId="{AB6C48BD-15FF-42D0-A634-3F0C8913C17D}" type="presParOf" srcId="{85B93518-D983-4FF2-9B22-AE85D12436C0}" destId="{1F7EA9BC-F438-4EEA-9CB7-3EF2EC514714}" srcOrd="9" destOrd="0" presId="urn:microsoft.com/office/officeart/2005/8/layout/vList2"/>
    <dgm:cxn modelId="{81D74231-6AE7-4B9D-89FB-11700777ED58}" type="presParOf" srcId="{85B93518-D983-4FF2-9B22-AE85D12436C0}" destId="{FEBCAA08-D790-4ED5-BEF2-D1C3AF268752}" srcOrd="10" destOrd="0" presId="urn:microsoft.com/office/officeart/2005/8/layout/vList2"/>
    <dgm:cxn modelId="{F51E0D78-C86A-43EB-AA61-F11DC1153B7D}" type="presParOf" srcId="{85B93518-D983-4FF2-9B22-AE85D12436C0}" destId="{74DEB22D-5168-4F0F-A67E-2C696317D3D5}" srcOrd="11" destOrd="0" presId="urn:microsoft.com/office/officeart/2005/8/layout/vList2"/>
    <dgm:cxn modelId="{A04993DB-3D13-49B9-99A1-EBDD8E4B9988}" type="presParOf" srcId="{85B93518-D983-4FF2-9B22-AE85D12436C0}" destId="{45007B97-62E8-47C0-92DD-F617DEDB1AB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4CCC4-362C-401A-8F9E-737894EF7106}">
      <dsp:nvSpPr>
        <dsp:cNvPr id="0" name=""/>
        <dsp:cNvSpPr/>
      </dsp:nvSpPr>
      <dsp:spPr>
        <a:xfrm rot="5400000">
          <a:off x="-162124" y="162385"/>
          <a:ext cx="1080826" cy="756578"/>
        </a:xfrm>
        <a:prstGeom prst="chevron">
          <a:avLst/>
        </a:prstGeom>
        <a:solidFill>
          <a:srgbClr val="0070C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1</a:t>
          </a:r>
          <a:endParaRPr lang="en-US" sz="17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0" y="378550"/>
        <a:ext cx="756578" cy="324248"/>
      </dsp:txXfrm>
    </dsp:sp>
    <dsp:sp modelId="{40A42FB1-C246-462D-94EF-01B58FD1C441}">
      <dsp:nvSpPr>
        <dsp:cNvPr id="0" name=""/>
        <dsp:cNvSpPr/>
      </dsp:nvSpPr>
      <dsp:spPr>
        <a:xfrm rot="5400000">
          <a:off x="4235605" y="-3478764"/>
          <a:ext cx="702537" cy="7660590"/>
        </a:xfrm>
        <a:prstGeom prst="round2SameRect">
          <a:avLst/>
        </a:pr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Overview of Securities Market</a:t>
          </a:r>
          <a:endParaRPr lang="en-US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756579" y="34557"/>
        <a:ext cx="7626295" cy="633947"/>
      </dsp:txXfrm>
    </dsp:sp>
    <dsp:sp modelId="{DAD0B02D-FF94-452E-8F92-031957669FA8}">
      <dsp:nvSpPr>
        <dsp:cNvPr id="0" name=""/>
        <dsp:cNvSpPr/>
      </dsp:nvSpPr>
      <dsp:spPr>
        <a:xfrm rot="5400000">
          <a:off x="-162124" y="1125901"/>
          <a:ext cx="1080826" cy="756578"/>
        </a:xfrm>
        <a:prstGeom prst="chevron">
          <a:avLst/>
        </a:prstGeom>
        <a:solidFill>
          <a:srgbClr val="0070C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endParaRPr lang="en-US" sz="17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0" y="1342066"/>
        <a:ext cx="756578" cy="324248"/>
      </dsp:txXfrm>
    </dsp:sp>
    <dsp:sp modelId="{75609475-882E-47C1-BE20-89725DB4923E}">
      <dsp:nvSpPr>
        <dsp:cNvPr id="0" name=""/>
        <dsp:cNvSpPr/>
      </dsp:nvSpPr>
      <dsp:spPr>
        <a:xfrm rot="5400000">
          <a:off x="4235605" y="-2515248"/>
          <a:ext cx="702537" cy="7660590"/>
        </a:xfrm>
        <a:prstGeom prst="round2SameRect">
          <a:avLst/>
        </a:pr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Overview of Initial Public Offer</a:t>
          </a:r>
          <a:endParaRPr lang="en-US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756579" y="998073"/>
        <a:ext cx="7626295" cy="633947"/>
      </dsp:txXfrm>
    </dsp:sp>
    <dsp:sp modelId="{5A18B9D9-4C60-4774-AF4E-1C674707B1A9}">
      <dsp:nvSpPr>
        <dsp:cNvPr id="0" name=""/>
        <dsp:cNvSpPr/>
      </dsp:nvSpPr>
      <dsp:spPr>
        <a:xfrm rot="5400000">
          <a:off x="-162124" y="2089418"/>
          <a:ext cx="1080826" cy="756578"/>
        </a:xfrm>
        <a:prstGeom prst="chevron">
          <a:avLst/>
        </a:prstGeom>
        <a:solidFill>
          <a:srgbClr val="0070C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3</a:t>
          </a:r>
          <a:endParaRPr lang="en-US" sz="17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0" y="2305583"/>
        <a:ext cx="756578" cy="324248"/>
      </dsp:txXfrm>
    </dsp:sp>
    <dsp:sp modelId="{069ECF9C-5D21-4513-993E-E91059628841}">
      <dsp:nvSpPr>
        <dsp:cNvPr id="0" name=""/>
        <dsp:cNvSpPr/>
      </dsp:nvSpPr>
      <dsp:spPr>
        <a:xfrm rot="5400000">
          <a:off x="4235605" y="-1551732"/>
          <a:ext cx="702537" cy="7660590"/>
        </a:xfrm>
        <a:prstGeom prst="round2SameRect">
          <a:avLst/>
        </a:pr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Offer For Sale	 </a:t>
          </a:r>
          <a:endParaRPr lang="en-US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756579" y="1961589"/>
        <a:ext cx="7626295" cy="633947"/>
      </dsp:txXfrm>
    </dsp:sp>
    <dsp:sp modelId="{0223E3FE-A636-457B-9127-AC1DB99184A6}">
      <dsp:nvSpPr>
        <dsp:cNvPr id="0" name=""/>
        <dsp:cNvSpPr/>
      </dsp:nvSpPr>
      <dsp:spPr>
        <a:xfrm rot="5400000">
          <a:off x="-162124" y="3052934"/>
          <a:ext cx="1080826" cy="756578"/>
        </a:xfrm>
        <a:prstGeom prst="chevron">
          <a:avLst/>
        </a:prstGeom>
        <a:solidFill>
          <a:srgbClr val="0070C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4</a:t>
          </a:r>
          <a:endParaRPr lang="en-US" sz="17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0" y="3269099"/>
        <a:ext cx="756578" cy="324248"/>
      </dsp:txXfrm>
    </dsp:sp>
    <dsp:sp modelId="{9CCCAEFB-E90B-486E-BEFF-10127CE78F35}">
      <dsp:nvSpPr>
        <dsp:cNvPr id="0" name=""/>
        <dsp:cNvSpPr/>
      </dsp:nvSpPr>
      <dsp:spPr>
        <a:xfrm rot="5400000">
          <a:off x="4235605" y="-588216"/>
          <a:ext cx="702537" cy="76605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Acquisition Window </a:t>
          </a:r>
          <a:endParaRPr lang="en-US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756579" y="2925105"/>
        <a:ext cx="7626295" cy="633947"/>
      </dsp:txXfrm>
    </dsp:sp>
    <dsp:sp modelId="{145AE049-4F89-4FE1-B6FC-01FFBC536EF9}">
      <dsp:nvSpPr>
        <dsp:cNvPr id="0" name=""/>
        <dsp:cNvSpPr/>
      </dsp:nvSpPr>
      <dsp:spPr>
        <a:xfrm rot="5400000">
          <a:off x="-162124" y="4016450"/>
          <a:ext cx="1080826" cy="756578"/>
        </a:xfrm>
        <a:prstGeom prst="chevron">
          <a:avLst/>
        </a:prstGeom>
        <a:solidFill>
          <a:srgbClr val="0070C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5</a:t>
          </a:r>
          <a:endParaRPr lang="en-US" sz="17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0" y="4232615"/>
        <a:ext cx="756578" cy="324248"/>
      </dsp:txXfrm>
    </dsp:sp>
    <dsp:sp modelId="{A142F482-B7C6-4749-96B0-DD5C0C661CB4}">
      <dsp:nvSpPr>
        <dsp:cNvPr id="0" name=""/>
        <dsp:cNvSpPr/>
      </dsp:nvSpPr>
      <dsp:spPr>
        <a:xfrm rot="5400000">
          <a:off x="4235605" y="375300"/>
          <a:ext cx="702537" cy="7660590"/>
        </a:xfrm>
        <a:prstGeom prst="round2SameRect">
          <a:avLst/>
        </a:pr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Statistics</a:t>
          </a:r>
          <a:endParaRPr lang="en-US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756579" y="3888622"/>
        <a:ext cx="7626295" cy="63394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75129-E1A1-4F13-961B-0F4B4049F44A}">
      <dsp:nvSpPr>
        <dsp:cNvPr id="0" name=""/>
        <dsp:cNvSpPr/>
      </dsp:nvSpPr>
      <dsp:spPr>
        <a:xfrm>
          <a:off x="0" y="2536"/>
          <a:ext cx="2670591" cy="572428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+mn-lt"/>
            </a:rPr>
            <a:t>1</a:t>
          </a:r>
          <a:r>
            <a:rPr lang="en-US" sz="1300" b="1" kern="1200" smtClean="0">
              <a:latin typeface="+mn-lt"/>
            </a:rPr>
            <a:t>. Shares </a:t>
          </a:r>
          <a:r>
            <a:rPr lang="en-US" sz="1300" b="1" kern="1200" dirty="0" smtClean="0">
              <a:latin typeface="+mn-lt"/>
            </a:rPr>
            <a:t>delivered to pool a/c</a:t>
          </a:r>
          <a:endParaRPr lang="en-US" sz="1300" b="1" kern="1200" dirty="0"/>
        </a:p>
      </dsp:txBody>
      <dsp:txXfrm>
        <a:off x="27944" y="30480"/>
        <a:ext cx="2614703" cy="516540"/>
      </dsp:txXfrm>
    </dsp:sp>
    <dsp:sp modelId="{CBA944FF-94F0-46CC-BDAE-7D157C7E7029}">
      <dsp:nvSpPr>
        <dsp:cNvPr id="0" name=""/>
        <dsp:cNvSpPr/>
      </dsp:nvSpPr>
      <dsp:spPr>
        <a:xfrm>
          <a:off x="0" y="586383"/>
          <a:ext cx="2670591" cy="572428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+mn-lt"/>
            </a:rPr>
            <a:t>2</a:t>
          </a:r>
          <a:r>
            <a:rPr lang="en-US" sz="1300" b="1" kern="1200" smtClean="0">
              <a:latin typeface="+mn-lt"/>
            </a:rPr>
            <a:t>. Shares </a:t>
          </a:r>
          <a:r>
            <a:rPr lang="en-US" sz="1300" b="1" kern="1200" dirty="0" smtClean="0">
              <a:latin typeface="+mn-lt"/>
            </a:rPr>
            <a:t>tendered to Clearing Corporation</a:t>
          </a:r>
          <a:endParaRPr lang="en-US" sz="1300" b="1" kern="1200" dirty="0"/>
        </a:p>
      </dsp:txBody>
      <dsp:txXfrm>
        <a:off x="27944" y="614327"/>
        <a:ext cx="2614703" cy="516540"/>
      </dsp:txXfrm>
    </dsp:sp>
    <dsp:sp modelId="{F06F8FAF-609B-4A2A-B7F0-B0BB46949F50}">
      <dsp:nvSpPr>
        <dsp:cNvPr id="0" name=""/>
        <dsp:cNvSpPr/>
      </dsp:nvSpPr>
      <dsp:spPr>
        <a:xfrm>
          <a:off x="0" y="1170231"/>
          <a:ext cx="2670591" cy="572428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+mn-lt"/>
            </a:rPr>
            <a:t>3. Bid placed</a:t>
          </a:r>
          <a:endParaRPr lang="en-US" sz="1300" b="1" kern="1200" dirty="0"/>
        </a:p>
      </dsp:txBody>
      <dsp:txXfrm>
        <a:off x="27944" y="1198175"/>
        <a:ext cx="2614703" cy="516540"/>
      </dsp:txXfrm>
    </dsp:sp>
    <dsp:sp modelId="{F0E59AF9-9026-41BF-B0F2-5B20A926FEAC}">
      <dsp:nvSpPr>
        <dsp:cNvPr id="0" name=""/>
        <dsp:cNvSpPr/>
      </dsp:nvSpPr>
      <dsp:spPr>
        <a:xfrm>
          <a:off x="0" y="1754079"/>
          <a:ext cx="2670591" cy="572428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+mn-lt"/>
            </a:rPr>
            <a:t>4. Filed for basis of allotment </a:t>
          </a:r>
          <a:endParaRPr lang="en-US" sz="1300" b="1" kern="1200" dirty="0"/>
        </a:p>
      </dsp:txBody>
      <dsp:txXfrm>
        <a:off x="27944" y="1782023"/>
        <a:ext cx="2614703" cy="516540"/>
      </dsp:txXfrm>
    </dsp:sp>
    <dsp:sp modelId="{ADE95037-9686-435E-A9E8-5E01D6DFE503}">
      <dsp:nvSpPr>
        <dsp:cNvPr id="0" name=""/>
        <dsp:cNvSpPr/>
      </dsp:nvSpPr>
      <dsp:spPr>
        <a:xfrm>
          <a:off x="0" y="2337927"/>
          <a:ext cx="2670591" cy="572428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+mn-lt"/>
            </a:rPr>
            <a:t>5. Allocation instructions </a:t>
          </a:r>
          <a:endParaRPr lang="en-US" sz="1300" b="1" kern="1200" dirty="0"/>
        </a:p>
      </dsp:txBody>
      <dsp:txXfrm>
        <a:off x="27944" y="2365871"/>
        <a:ext cx="2614703" cy="516540"/>
      </dsp:txXfrm>
    </dsp:sp>
    <dsp:sp modelId="{86FD1A6B-6AB0-4787-B3C6-9A3CDA9CAEF2}">
      <dsp:nvSpPr>
        <dsp:cNvPr id="0" name=""/>
        <dsp:cNvSpPr/>
      </dsp:nvSpPr>
      <dsp:spPr>
        <a:xfrm>
          <a:off x="0" y="2921774"/>
          <a:ext cx="2670591" cy="572428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+mn-lt"/>
            </a:rPr>
            <a:t>6. Instructions for clearing house</a:t>
          </a:r>
          <a:endParaRPr lang="en-US" sz="1300" b="1" kern="1200" dirty="0"/>
        </a:p>
      </dsp:txBody>
      <dsp:txXfrm>
        <a:off x="27944" y="2949718"/>
        <a:ext cx="2614703" cy="516540"/>
      </dsp:txXfrm>
    </dsp:sp>
    <dsp:sp modelId="{7C88C432-870B-4D23-9978-28034D22A1C5}">
      <dsp:nvSpPr>
        <dsp:cNvPr id="0" name=""/>
        <dsp:cNvSpPr/>
      </dsp:nvSpPr>
      <dsp:spPr>
        <a:xfrm>
          <a:off x="0" y="3505622"/>
          <a:ext cx="2670591" cy="572428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+mn-lt"/>
            </a:rPr>
            <a:t>7. Pay in of funds </a:t>
          </a:r>
          <a:endParaRPr lang="en-US" sz="1300" b="1" kern="1200" dirty="0"/>
        </a:p>
      </dsp:txBody>
      <dsp:txXfrm>
        <a:off x="27944" y="3533566"/>
        <a:ext cx="2614703" cy="516540"/>
      </dsp:txXfrm>
    </dsp:sp>
    <dsp:sp modelId="{5BFDC904-5033-46F5-9103-3656A2027FCF}">
      <dsp:nvSpPr>
        <dsp:cNvPr id="0" name=""/>
        <dsp:cNvSpPr/>
      </dsp:nvSpPr>
      <dsp:spPr>
        <a:xfrm>
          <a:off x="0" y="4089470"/>
          <a:ext cx="2670591" cy="572428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+mn-lt"/>
            </a:rPr>
            <a:t>8. Pay out </a:t>
          </a:r>
          <a:r>
            <a:rPr lang="en-US" sz="1300" b="1" kern="1200" smtClean="0">
              <a:latin typeface="+mn-lt"/>
            </a:rPr>
            <a:t>of shares </a:t>
          </a:r>
          <a:r>
            <a:rPr lang="en-US" sz="1300" b="1" kern="1200" dirty="0" smtClean="0">
              <a:latin typeface="+mn-lt"/>
            </a:rPr>
            <a:t>to acquirer / Pay out of funds to trading member and </a:t>
          </a:r>
          <a:r>
            <a:rPr lang="en-US" sz="1300" b="1" kern="1200" smtClean="0">
              <a:latin typeface="+mn-lt"/>
            </a:rPr>
            <a:t>balance shares </a:t>
          </a:r>
          <a:r>
            <a:rPr lang="en-US" sz="1300" b="1" kern="1200" dirty="0" smtClean="0">
              <a:latin typeface="+mn-lt"/>
            </a:rPr>
            <a:t>if any </a:t>
          </a:r>
          <a:endParaRPr lang="en-US" sz="1300" b="1" kern="1200" dirty="0"/>
        </a:p>
      </dsp:txBody>
      <dsp:txXfrm>
        <a:off x="27944" y="4117414"/>
        <a:ext cx="2614703" cy="516540"/>
      </dsp:txXfrm>
    </dsp:sp>
    <dsp:sp modelId="{E0F96473-49F9-4E20-8469-EC6D1AF58CFB}">
      <dsp:nvSpPr>
        <dsp:cNvPr id="0" name=""/>
        <dsp:cNvSpPr/>
      </dsp:nvSpPr>
      <dsp:spPr>
        <a:xfrm>
          <a:off x="0" y="4673317"/>
          <a:ext cx="2670591" cy="572428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+mn-lt"/>
            </a:rPr>
            <a:t>9. Funds delivered </a:t>
          </a:r>
          <a:r>
            <a:rPr lang="en-US" sz="1300" b="1" kern="1200" smtClean="0">
              <a:latin typeface="+mn-lt"/>
            </a:rPr>
            <a:t>to shareholders</a:t>
          </a:r>
          <a:endParaRPr lang="en-US" sz="1300" b="1" kern="1200" dirty="0"/>
        </a:p>
      </dsp:txBody>
      <dsp:txXfrm>
        <a:off x="27944" y="4701261"/>
        <a:ext cx="2614703" cy="5165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B5753-626E-449B-A369-9CAF0FE8321F}">
      <dsp:nvSpPr>
        <dsp:cNvPr id="0" name=""/>
        <dsp:cNvSpPr/>
      </dsp:nvSpPr>
      <dsp:spPr>
        <a:xfrm>
          <a:off x="0" y="7379"/>
          <a:ext cx="8229600" cy="71604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As on January 8, 2016, 119 SME Companies listed on BSE vis-à-vis 10 companies on Other Exchanges.</a:t>
          </a:r>
          <a:endParaRPr lang="en-US" sz="1800" kern="1200" dirty="0"/>
        </a:p>
      </dsp:txBody>
      <dsp:txXfrm>
        <a:off x="34954" y="42333"/>
        <a:ext cx="8159692" cy="646132"/>
      </dsp:txXfrm>
    </dsp:sp>
    <dsp:sp modelId="{694D0422-7080-46E7-A4AB-6B52AE4E7D5E}">
      <dsp:nvSpPr>
        <dsp:cNvPr id="0" name=""/>
        <dsp:cNvSpPr/>
      </dsp:nvSpPr>
      <dsp:spPr>
        <a:xfrm>
          <a:off x="0" y="821339"/>
          <a:ext cx="8229600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Amount raised </a:t>
          </a:r>
          <a:r>
            <a:rPr lang="en-US" sz="1800" kern="1200" dirty="0" err="1" smtClean="0"/>
            <a:t>Rs</a:t>
          </a:r>
          <a:r>
            <a:rPr lang="en-US" sz="1800" kern="1200" dirty="0" smtClean="0"/>
            <a:t>. 918 crore</a:t>
          </a:r>
          <a:endParaRPr lang="en-US" sz="1800" kern="1200" dirty="0"/>
        </a:p>
      </dsp:txBody>
      <dsp:txXfrm>
        <a:off x="34954" y="856293"/>
        <a:ext cx="8159692" cy="646132"/>
      </dsp:txXfrm>
    </dsp:sp>
    <dsp:sp modelId="{0584E274-49F0-45AB-BC0C-E3E53D71E505}">
      <dsp:nvSpPr>
        <dsp:cNvPr id="0" name=""/>
        <dsp:cNvSpPr/>
      </dsp:nvSpPr>
      <dsp:spPr>
        <a:xfrm>
          <a:off x="0" y="1635299"/>
          <a:ext cx="8229600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Out of 119 companies, 12 companies have migrated to the main board of the Exchange</a:t>
          </a:r>
          <a:endParaRPr lang="en-US" sz="1800" kern="1200" dirty="0"/>
        </a:p>
      </dsp:txBody>
      <dsp:txXfrm>
        <a:off x="34954" y="1670253"/>
        <a:ext cx="8159692" cy="646132"/>
      </dsp:txXfrm>
    </dsp:sp>
    <dsp:sp modelId="{7D92FB11-D715-4A17-AE9B-67B4FDEE2698}">
      <dsp:nvSpPr>
        <dsp:cNvPr id="0" name=""/>
        <dsp:cNvSpPr/>
      </dsp:nvSpPr>
      <dsp:spPr>
        <a:xfrm>
          <a:off x="0" y="2449259"/>
          <a:ext cx="8229600" cy="71604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Market capitalization of the companies listed on SME platform Rs. 7,165 Crores</a:t>
          </a:r>
          <a:endParaRPr lang="en-US" sz="1800" kern="1200"/>
        </a:p>
      </dsp:txBody>
      <dsp:txXfrm>
        <a:off x="34954" y="2484213"/>
        <a:ext cx="8159692" cy="646132"/>
      </dsp:txXfrm>
    </dsp:sp>
    <dsp:sp modelId="{9DD15670-0349-43F4-AF4D-C53917DD4516}">
      <dsp:nvSpPr>
        <dsp:cNvPr id="0" name=""/>
        <dsp:cNvSpPr/>
      </dsp:nvSpPr>
      <dsp:spPr>
        <a:xfrm>
          <a:off x="0" y="3263219"/>
          <a:ext cx="8229600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No. of Market Makers – 93</a:t>
          </a:r>
          <a:endParaRPr lang="en-US" sz="1800" kern="1200"/>
        </a:p>
      </dsp:txBody>
      <dsp:txXfrm>
        <a:off x="34954" y="3298173"/>
        <a:ext cx="8159692" cy="646132"/>
      </dsp:txXfrm>
    </dsp:sp>
    <dsp:sp modelId="{8A578AA5-AA0A-4316-A47A-32FD82F4B182}">
      <dsp:nvSpPr>
        <dsp:cNvPr id="0" name=""/>
        <dsp:cNvSpPr/>
      </dsp:nvSpPr>
      <dsp:spPr>
        <a:xfrm>
          <a:off x="0" y="4077179"/>
          <a:ext cx="8229600" cy="71604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Average investors per issue - 200</a:t>
          </a:r>
          <a:endParaRPr lang="en-US" sz="1800" kern="1200" dirty="0"/>
        </a:p>
      </dsp:txBody>
      <dsp:txXfrm>
        <a:off x="34954" y="4112133"/>
        <a:ext cx="8159692" cy="64613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DEF80-90CC-43B5-AA51-85F714AF6609}">
      <dsp:nvSpPr>
        <dsp:cNvPr id="0" name=""/>
        <dsp:cNvSpPr/>
      </dsp:nvSpPr>
      <dsp:spPr>
        <a:xfrm>
          <a:off x="0" y="567"/>
          <a:ext cx="8229600" cy="478359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As on November, 149 companies have completed their OFS issues</a:t>
          </a:r>
          <a:endParaRPr lang="en-US" sz="1600" kern="1200" dirty="0"/>
        </a:p>
      </dsp:txBody>
      <dsp:txXfrm>
        <a:off x="23352" y="23919"/>
        <a:ext cx="8182896" cy="431655"/>
      </dsp:txXfrm>
    </dsp:sp>
    <dsp:sp modelId="{9D36162D-1E6A-408C-91A6-9A7C8CF7FD2C}">
      <dsp:nvSpPr>
        <dsp:cNvPr id="0" name=""/>
        <dsp:cNvSpPr/>
      </dsp:nvSpPr>
      <dsp:spPr>
        <a:xfrm>
          <a:off x="0" y="489699"/>
          <a:ext cx="8229600" cy="4783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BSE appointed the Designated Stock Exchange in 126 (~85%) OFS issues. </a:t>
          </a:r>
          <a:endParaRPr lang="en-US" sz="1600" kern="1200" dirty="0"/>
        </a:p>
      </dsp:txBody>
      <dsp:txXfrm>
        <a:off x="23352" y="513051"/>
        <a:ext cx="8182896" cy="431655"/>
      </dsp:txXfrm>
    </dsp:sp>
    <dsp:sp modelId="{6FFA31E0-5126-4568-B52B-0DA1045834C1}">
      <dsp:nvSpPr>
        <dsp:cNvPr id="0" name=""/>
        <dsp:cNvSpPr/>
      </dsp:nvSpPr>
      <dsp:spPr>
        <a:xfrm>
          <a:off x="0" y="978830"/>
          <a:ext cx="8229600" cy="478359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Over 500 members have participated in OFS via BSE platform.</a:t>
          </a:r>
          <a:endParaRPr lang="en-US" sz="1600" kern="1200"/>
        </a:p>
      </dsp:txBody>
      <dsp:txXfrm>
        <a:off x="23352" y="1002182"/>
        <a:ext cx="8182896" cy="431655"/>
      </dsp:txXfrm>
    </dsp:sp>
    <dsp:sp modelId="{E4034029-06B1-4E29-977B-DCF706018516}">
      <dsp:nvSpPr>
        <dsp:cNvPr id="0" name=""/>
        <dsp:cNvSpPr/>
      </dsp:nvSpPr>
      <dsp:spPr>
        <a:xfrm>
          <a:off x="0" y="1467962"/>
          <a:ext cx="8229600" cy="4783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The process has helped the Government to raise over Rs. 37,520 Crs through divestment of holdings in PSUs.</a:t>
          </a:r>
          <a:endParaRPr lang="en-US" sz="1600" kern="1200"/>
        </a:p>
      </dsp:txBody>
      <dsp:txXfrm>
        <a:off x="23352" y="1491314"/>
        <a:ext cx="8182896" cy="431655"/>
      </dsp:txXfrm>
    </dsp:sp>
    <dsp:sp modelId="{38E14995-495C-4A96-9E65-0A787938CD71}">
      <dsp:nvSpPr>
        <dsp:cNvPr id="0" name=""/>
        <dsp:cNvSpPr/>
      </dsp:nvSpPr>
      <dsp:spPr>
        <a:xfrm>
          <a:off x="0" y="1957093"/>
          <a:ext cx="8229600" cy="478359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83 OFS issues have been conducted exclusively only on BSE Platform</a:t>
          </a:r>
          <a:endParaRPr lang="en-US" sz="1600" kern="1200"/>
        </a:p>
      </dsp:txBody>
      <dsp:txXfrm>
        <a:off x="23352" y="1980445"/>
        <a:ext cx="8182896" cy="43165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109A5-9DA9-4B28-ADF4-F3AE886FAC0C}">
      <dsp:nvSpPr>
        <dsp:cNvPr id="0" name=""/>
        <dsp:cNvSpPr/>
      </dsp:nvSpPr>
      <dsp:spPr>
        <a:xfrm>
          <a:off x="937" y="0"/>
          <a:ext cx="2438131" cy="39624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+mn-lt"/>
              <a:cs typeface="Arial" panose="020B0604020202020204" pitchFamily="34" charset="0"/>
            </a:rPr>
            <a:t>Buyback</a:t>
          </a:r>
          <a:endParaRPr lang="en-US" sz="2200" b="1" kern="1200" dirty="0">
            <a:latin typeface="+mn-lt"/>
            <a:cs typeface="Arial" panose="020B0604020202020204" pitchFamily="34" charset="0"/>
          </a:endParaRPr>
        </a:p>
      </dsp:txBody>
      <dsp:txXfrm>
        <a:off x="937" y="0"/>
        <a:ext cx="2438131" cy="1188720"/>
      </dsp:txXfrm>
    </dsp:sp>
    <dsp:sp modelId="{1B477EDA-B543-4E79-B030-06655080BAB3}">
      <dsp:nvSpPr>
        <dsp:cNvPr id="0" name=""/>
        <dsp:cNvSpPr/>
      </dsp:nvSpPr>
      <dsp:spPr>
        <a:xfrm>
          <a:off x="244750" y="1189058"/>
          <a:ext cx="1950505" cy="778452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Bayer </a:t>
          </a:r>
          <a:r>
            <a:rPr lang="en-US" sz="1800" kern="1200" dirty="0" err="1" smtClean="0">
              <a:latin typeface="+mn-lt"/>
            </a:rPr>
            <a:t>Cropscience</a:t>
          </a:r>
          <a:r>
            <a:rPr lang="en-US" sz="1800" kern="1200" dirty="0" smtClean="0">
              <a:latin typeface="+mn-lt"/>
            </a:rPr>
            <a:t> Ltd.</a:t>
          </a:r>
          <a:endParaRPr lang="en-US" sz="1800" kern="1200" dirty="0">
            <a:latin typeface="+mn-lt"/>
          </a:endParaRPr>
        </a:p>
      </dsp:txBody>
      <dsp:txXfrm>
        <a:off x="267550" y="1211858"/>
        <a:ext cx="1904905" cy="732852"/>
      </dsp:txXfrm>
    </dsp:sp>
    <dsp:sp modelId="{654F6C4B-21DE-4DB1-8863-2DB79A3A1E00}">
      <dsp:nvSpPr>
        <dsp:cNvPr id="0" name=""/>
        <dsp:cNvSpPr/>
      </dsp:nvSpPr>
      <dsp:spPr>
        <a:xfrm>
          <a:off x="244750" y="2087273"/>
          <a:ext cx="1950505" cy="778452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Book Size (Shares)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12,65,000</a:t>
          </a:r>
          <a:endParaRPr lang="en-US" sz="1800" kern="1200" dirty="0">
            <a:latin typeface="+mn-lt"/>
          </a:endParaRPr>
        </a:p>
      </dsp:txBody>
      <dsp:txXfrm>
        <a:off x="267550" y="2110073"/>
        <a:ext cx="1904905" cy="732852"/>
      </dsp:txXfrm>
    </dsp:sp>
    <dsp:sp modelId="{E5738A42-4FE1-47CD-95E2-AE98CC37E938}">
      <dsp:nvSpPr>
        <dsp:cNvPr id="0" name=""/>
        <dsp:cNvSpPr/>
      </dsp:nvSpPr>
      <dsp:spPr>
        <a:xfrm>
          <a:off x="244750" y="2985488"/>
          <a:ext cx="1950505" cy="778452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Issue Size (</a:t>
          </a:r>
          <a:r>
            <a:rPr lang="en-US" sz="1800" kern="1200" dirty="0" err="1" smtClean="0">
              <a:latin typeface="+mn-lt"/>
            </a:rPr>
            <a:t>Rs.crs</a:t>
          </a:r>
          <a:r>
            <a:rPr lang="en-US" sz="1800" kern="1200" dirty="0" smtClean="0">
              <a:latin typeface="+mn-lt"/>
            </a:rPr>
            <a:t>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 506</a:t>
          </a:r>
          <a:endParaRPr lang="en-US" sz="1800" kern="1200" dirty="0">
            <a:latin typeface="+mn-lt"/>
          </a:endParaRPr>
        </a:p>
      </dsp:txBody>
      <dsp:txXfrm>
        <a:off x="267550" y="3008288"/>
        <a:ext cx="1904905" cy="732852"/>
      </dsp:txXfrm>
    </dsp:sp>
    <dsp:sp modelId="{81323420-6928-43AD-9481-A1271F13FF88}">
      <dsp:nvSpPr>
        <dsp:cNvPr id="0" name=""/>
        <dsp:cNvSpPr/>
      </dsp:nvSpPr>
      <dsp:spPr>
        <a:xfrm>
          <a:off x="2621929" y="0"/>
          <a:ext cx="2438131" cy="39624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+mn-lt"/>
              <a:cs typeface="Arial" panose="020B0604020202020204" pitchFamily="34" charset="0"/>
            </a:rPr>
            <a:t>Delisting</a:t>
          </a:r>
          <a:endParaRPr lang="en-US" sz="2200" b="1" kern="1200" dirty="0">
            <a:latin typeface="+mn-lt"/>
            <a:cs typeface="Arial" panose="020B0604020202020204" pitchFamily="34" charset="0"/>
          </a:endParaRPr>
        </a:p>
      </dsp:txBody>
      <dsp:txXfrm>
        <a:off x="2621929" y="0"/>
        <a:ext cx="2438131" cy="1188720"/>
      </dsp:txXfrm>
    </dsp:sp>
    <dsp:sp modelId="{2DCFDC3A-FBDA-4D05-8477-67E02A14B0DE}">
      <dsp:nvSpPr>
        <dsp:cNvPr id="0" name=""/>
        <dsp:cNvSpPr/>
      </dsp:nvSpPr>
      <dsp:spPr>
        <a:xfrm>
          <a:off x="2865742" y="1189058"/>
          <a:ext cx="1950505" cy="778452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ESSAR Oil Ltd.</a:t>
          </a:r>
          <a:endParaRPr lang="en-US" sz="1800" kern="1200" dirty="0">
            <a:latin typeface="+mn-lt"/>
          </a:endParaRPr>
        </a:p>
      </dsp:txBody>
      <dsp:txXfrm>
        <a:off x="2888542" y="1211858"/>
        <a:ext cx="1904905" cy="732852"/>
      </dsp:txXfrm>
    </dsp:sp>
    <dsp:sp modelId="{B39DC411-5F5E-4F5B-B7A1-110010AEADB1}">
      <dsp:nvSpPr>
        <dsp:cNvPr id="0" name=""/>
        <dsp:cNvSpPr/>
      </dsp:nvSpPr>
      <dsp:spPr>
        <a:xfrm>
          <a:off x="2865742" y="2087273"/>
          <a:ext cx="1950505" cy="778452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Book Size (Shares)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14,24,89,858</a:t>
          </a:r>
          <a:endParaRPr lang="en-US" sz="1800" kern="1200" dirty="0">
            <a:latin typeface="+mn-lt"/>
          </a:endParaRPr>
        </a:p>
      </dsp:txBody>
      <dsp:txXfrm>
        <a:off x="2888542" y="2110073"/>
        <a:ext cx="1904905" cy="732852"/>
      </dsp:txXfrm>
    </dsp:sp>
    <dsp:sp modelId="{F47796EE-A723-474C-8E37-DA6CD78957C1}">
      <dsp:nvSpPr>
        <dsp:cNvPr id="0" name=""/>
        <dsp:cNvSpPr/>
      </dsp:nvSpPr>
      <dsp:spPr>
        <a:xfrm>
          <a:off x="2865742" y="2985488"/>
          <a:ext cx="1950505" cy="778452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Issue Size (</a:t>
          </a:r>
          <a:r>
            <a:rPr lang="en-US" sz="1800" kern="1200" dirty="0" err="1" smtClean="0">
              <a:latin typeface="+mn-lt"/>
            </a:rPr>
            <a:t>Rs.crs</a:t>
          </a:r>
          <a:r>
            <a:rPr lang="en-US" sz="1800" kern="1200" dirty="0" smtClean="0">
              <a:latin typeface="+mn-lt"/>
            </a:rPr>
            <a:t>)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2081</a:t>
          </a:r>
          <a:endParaRPr lang="en-US" sz="1800" kern="1200" dirty="0">
            <a:latin typeface="+mn-lt"/>
          </a:endParaRPr>
        </a:p>
      </dsp:txBody>
      <dsp:txXfrm>
        <a:off x="2888542" y="3008288"/>
        <a:ext cx="1904905" cy="732852"/>
      </dsp:txXfrm>
    </dsp:sp>
    <dsp:sp modelId="{4BE170C4-C1E1-4707-A48B-27676D4C6071}">
      <dsp:nvSpPr>
        <dsp:cNvPr id="0" name=""/>
        <dsp:cNvSpPr/>
      </dsp:nvSpPr>
      <dsp:spPr>
        <a:xfrm>
          <a:off x="5242921" y="0"/>
          <a:ext cx="2438131" cy="39624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+mn-lt"/>
              <a:cs typeface="Arial" panose="020B0604020202020204" pitchFamily="34" charset="0"/>
            </a:rPr>
            <a:t>Takeover</a:t>
          </a:r>
          <a:endParaRPr lang="en-US" sz="2200" b="1" kern="1200" dirty="0">
            <a:latin typeface="+mn-lt"/>
            <a:cs typeface="Arial" panose="020B0604020202020204" pitchFamily="34" charset="0"/>
          </a:endParaRPr>
        </a:p>
      </dsp:txBody>
      <dsp:txXfrm>
        <a:off x="5242921" y="0"/>
        <a:ext cx="2438131" cy="1188720"/>
      </dsp:txXfrm>
    </dsp:sp>
    <dsp:sp modelId="{C40777E3-3EE7-427E-A401-15608D3360E8}">
      <dsp:nvSpPr>
        <dsp:cNvPr id="0" name=""/>
        <dsp:cNvSpPr/>
      </dsp:nvSpPr>
      <dsp:spPr>
        <a:xfrm>
          <a:off x="5486734" y="1189058"/>
          <a:ext cx="1950505" cy="778452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Tide Water Oil (India) Ltd.</a:t>
          </a:r>
          <a:endParaRPr lang="en-US" sz="1800" kern="1200" dirty="0">
            <a:latin typeface="+mn-lt"/>
          </a:endParaRPr>
        </a:p>
      </dsp:txBody>
      <dsp:txXfrm>
        <a:off x="5509534" y="1211858"/>
        <a:ext cx="1904905" cy="732852"/>
      </dsp:txXfrm>
    </dsp:sp>
    <dsp:sp modelId="{9216A7DF-4340-4620-B34D-79DDBD9934F3}">
      <dsp:nvSpPr>
        <dsp:cNvPr id="0" name=""/>
        <dsp:cNvSpPr/>
      </dsp:nvSpPr>
      <dsp:spPr>
        <a:xfrm>
          <a:off x="5486734" y="2087273"/>
          <a:ext cx="1950505" cy="778452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Book Size (Shares)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2,26,512</a:t>
          </a:r>
          <a:endParaRPr lang="en-US" sz="1800" kern="1200" dirty="0">
            <a:latin typeface="+mn-lt"/>
          </a:endParaRPr>
        </a:p>
      </dsp:txBody>
      <dsp:txXfrm>
        <a:off x="5509534" y="2110073"/>
        <a:ext cx="1904905" cy="732852"/>
      </dsp:txXfrm>
    </dsp:sp>
    <dsp:sp modelId="{849D4486-652A-4700-B1C3-F5A04E9FD45D}">
      <dsp:nvSpPr>
        <dsp:cNvPr id="0" name=""/>
        <dsp:cNvSpPr/>
      </dsp:nvSpPr>
      <dsp:spPr>
        <a:xfrm>
          <a:off x="5486734" y="2985488"/>
          <a:ext cx="1950505" cy="778452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Issue Size (</a:t>
          </a:r>
          <a:r>
            <a:rPr lang="en-US" sz="1800" kern="1200" dirty="0" err="1" smtClean="0">
              <a:latin typeface="+mn-lt"/>
            </a:rPr>
            <a:t>Rs.crs</a:t>
          </a:r>
          <a:r>
            <a:rPr lang="en-US" sz="1800" kern="1200" dirty="0" smtClean="0">
              <a:latin typeface="+mn-lt"/>
            </a:rPr>
            <a:t>)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396</a:t>
          </a:r>
          <a:endParaRPr lang="en-US" sz="1800" kern="1200" dirty="0">
            <a:latin typeface="+mn-lt"/>
          </a:endParaRPr>
        </a:p>
      </dsp:txBody>
      <dsp:txXfrm>
        <a:off x="5509534" y="3008288"/>
        <a:ext cx="1904905" cy="73285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0121D-B13A-457F-BA37-7F5533349188}">
      <dsp:nvSpPr>
        <dsp:cNvPr id="0" name=""/>
        <dsp:cNvSpPr/>
      </dsp:nvSpPr>
      <dsp:spPr>
        <a:xfrm>
          <a:off x="1820" y="0"/>
          <a:ext cx="1786173" cy="41656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+mj-lt"/>
              <a:cs typeface="Arial" panose="020B0604020202020204" pitchFamily="34" charset="0"/>
            </a:rPr>
            <a:t>Buyback</a:t>
          </a:r>
          <a:endParaRPr lang="en-US" sz="2200" b="1" kern="1200" dirty="0">
            <a:latin typeface="+mj-lt"/>
            <a:cs typeface="Arial" panose="020B0604020202020204" pitchFamily="34" charset="0"/>
          </a:endParaRPr>
        </a:p>
      </dsp:txBody>
      <dsp:txXfrm>
        <a:off x="1820" y="0"/>
        <a:ext cx="1786173" cy="1249680"/>
      </dsp:txXfrm>
    </dsp:sp>
    <dsp:sp modelId="{15E56197-6D40-43D8-BB60-961887EA73B6}">
      <dsp:nvSpPr>
        <dsp:cNvPr id="0" name=""/>
        <dsp:cNvSpPr/>
      </dsp:nvSpPr>
      <dsp:spPr>
        <a:xfrm>
          <a:off x="180437" y="1250900"/>
          <a:ext cx="1428938" cy="1255985"/>
        </a:xfrm>
        <a:prstGeom prst="roundRect">
          <a:avLst>
            <a:gd name="adj" fmla="val 10000"/>
          </a:avLst>
        </a:prstGeom>
        <a:solidFill>
          <a:srgbClr val="0070C0"/>
        </a:solidFill>
        <a:ln w="38100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+mj-lt"/>
              <a:cs typeface="Arial" panose="020B0604020202020204" pitchFamily="34" charset="0"/>
            </a:rPr>
            <a:t>Issue Size (</a:t>
          </a:r>
          <a:r>
            <a:rPr lang="en-US" sz="1800" b="0" kern="1200" dirty="0" err="1" smtClean="0">
              <a:latin typeface="+mj-lt"/>
              <a:cs typeface="Arial" panose="020B0604020202020204" pitchFamily="34" charset="0"/>
            </a:rPr>
            <a:t>Rs.crs</a:t>
          </a:r>
          <a:r>
            <a:rPr lang="en-US" sz="1800" b="0" kern="1200" dirty="0" smtClean="0">
              <a:latin typeface="+mj-lt"/>
              <a:cs typeface="Arial" panose="020B0604020202020204" pitchFamily="34" charset="0"/>
            </a:rPr>
            <a:t>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+mj-lt"/>
              <a:cs typeface="Arial" panose="020B0604020202020204" pitchFamily="34" charset="0"/>
            </a:rPr>
            <a:t>1,256</a:t>
          </a:r>
          <a:endParaRPr lang="en-US" sz="1800" b="0" kern="1200" dirty="0">
            <a:latin typeface="+mj-lt"/>
            <a:cs typeface="Arial" panose="020B0604020202020204" pitchFamily="34" charset="0"/>
          </a:endParaRPr>
        </a:p>
      </dsp:txBody>
      <dsp:txXfrm>
        <a:off x="217224" y="1287687"/>
        <a:ext cx="1355364" cy="1182411"/>
      </dsp:txXfrm>
    </dsp:sp>
    <dsp:sp modelId="{B569295F-95D0-4507-9EAC-C8FE872851B5}">
      <dsp:nvSpPr>
        <dsp:cNvPr id="0" name=""/>
        <dsp:cNvSpPr/>
      </dsp:nvSpPr>
      <dsp:spPr>
        <a:xfrm>
          <a:off x="180437" y="2700114"/>
          <a:ext cx="1428938" cy="1255985"/>
        </a:xfrm>
        <a:prstGeom prst="roundRect">
          <a:avLst>
            <a:gd name="adj" fmla="val 10000"/>
          </a:avLst>
        </a:prstGeom>
        <a:solidFill>
          <a:srgbClr val="0070C0"/>
        </a:solidFill>
        <a:ln w="38100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+mj-lt"/>
              <a:cs typeface="Arial" panose="020B0604020202020204" pitchFamily="34" charset="0"/>
            </a:rPr>
            <a:t>No. of issues 8</a:t>
          </a:r>
          <a:endParaRPr lang="en-US" sz="1800" b="0" kern="1200" dirty="0">
            <a:latin typeface="+mj-lt"/>
            <a:cs typeface="Arial" panose="020B0604020202020204" pitchFamily="34" charset="0"/>
          </a:endParaRPr>
        </a:p>
      </dsp:txBody>
      <dsp:txXfrm>
        <a:off x="217224" y="2736901"/>
        <a:ext cx="1355364" cy="1182411"/>
      </dsp:txXfrm>
    </dsp:sp>
    <dsp:sp modelId="{8AE60960-EB1A-4EB6-A43F-71604BA49E28}">
      <dsp:nvSpPr>
        <dsp:cNvPr id="0" name=""/>
        <dsp:cNvSpPr/>
      </dsp:nvSpPr>
      <dsp:spPr>
        <a:xfrm>
          <a:off x="1921956" y="0"/>
          <a:ext cx="1786173" cy="41656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+mj-lt"/>
              <a:cs typeface="Arial" panose="020B0604020202020204" pitchFamily="34" charset="0"/>
            </a:rPr>
            <a:t>Delisting</a:t>
          </a:r>
          <a:endParaRPr lang="en-US" sz="2200" b="1" kern="1200" dirty="0">
            <a:latin typeface="+mj-lt"/>
            <a:cs typeface="Arial" panose="020B0604020202020204" pitchFamily="34" charset="0"/>
          </a:endParaRPr>
        </a:p>
      </dsp:txBody>
      <dsp:txXfrm>
        <a:off x="1921956" y="0"/>
        <a:ext cx="1786173" cy="1249680"/>
      </dsp:txXfrm>
    </dsp:sp>
    <dsp:sp modelId="{2F2FD5DD-EDB4-4322-A8F6-E488A12B4B26}">
      <dsp:nvSpPr>
        <dsp:cNvPr id="0" name=""/>
        <dsp:cNvSpPr/>
      </dsp:nvSpPr>
      <dsp:spPr>
        <a:xfrm>
          <a:off x="2100574" y="1250900"/>
          <a:ext cx="1428938" cy="1255985"/>
        </a:xfrm>
        <a:prstGeom prst="roundRect">
          <a:avLst>
            <a:gd name="adj" fmla="val 10000"/>
          </a:avLst>
        </a:prstGeom>
        <a:solidFill>
          <a:srgbClr val="0070C0"/>
        </a:solidFill>
        <a:ln w="38100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+mj-lt"/>
              <a:cs typeface="Arial" panose="020B0604020202020204" pitchFamily="34" charset="0"/>
            </a:rPr>
            <a:t>Issue Size (</a:t>
          </a:r>
          <a:r>
            <a:rPr lang="en-US" sz="1800" b="0" kern="1200" dirty="0" err="1" smtClean="0">
              <a:latin typeface="+mj-lt"/>
              <a:cs typeface="Arial" panose="020B0604020202020204" pitchFamily="34" charset="0"/>
            </a:rPr>
            <a:t>Rs.crs</a:t>
          </a:r>
          <a:r>
            <a:rPr lang="en-US" sz="1800" b="0" kern="1200" dirty="0" smtClean="0">
              <a:latin typeface="+mj-lt"/>
              <a:cs typeface="Arial" panose="020B0604020202020204" pitchFamily="34" charset="0"/>
            </a:rPr>
            <a:t>)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+mj-lt"/>
              <a:cs typeface="Arial" panose="020B0604020202020204" pitchFamily="34" charset="0"/>
            </a:rPr>
            <a:t> 3,111</a:t>
          </a:r>
          <a:endParaRPr lang="en-US" sz="1800" b="0" kern="1200" dirty="0">
            <a:latin typeface="+mj-lt"/>
            <a:cs typeface="Arial" panose="020B0604020202020204" pitchFamily="34" charset="0"/>
          </a:endParaRPr>
        </a:p>
      </dsp:txBody>
      <dsp:txXfrm>
        <a:off x="2137361" y="1287687"/>
        <a:ext cx="1355364" cy="1182411"/>
      </dsp:txXfrm>
    </dsp:sp>
    <dsp:sp modelId="{203B70E6-7E4B-4A82-B852-918412769014}">
      <dsp:nvSpPr>
        <dsp:cNvPr id="0" name=""/>
        <dsp:cNvSpPr/>
      </dsp:nvSpPr>
      <dsp:spPr>
        <a:xfrm>
          <a:off x="2100574" y="2700114"/>
          <a:ext cx="1428938" cy="1255985"/>
        </a:xfrm>
        <a:prstGeom prst="roundRect">
          <a:avLst>
            <a:gd name="adj" fmla="val 10000"/>
          </a:avLst>
        </a:prstGeom>
        <a:solidFill>
          <a:srgbClr val="0070C0"/>
        </a:solidFill>
        <a:ln w="38100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+mj-lt"/>
              <a:cs typeface="Arial" panose="020B0604020202020204" pitchFamily="34" charset="0"/>
            </a:rPr>
            <a:t>No. of issues 4</a:t>
          </a:r>
          <a:endParaRPr lang="en-US" sz="1800" b="0" kern="1200" dirty="0">
            <a:latin typeface="+mj-lt"/>
            <a:cs typeface="Arial" panose="020B0604020202020204" pitchFamily="34" charset="0"/>
          </a:endParaRPr>
        </a:p>
      </dsp:txBody>
      <dsp:txXfrm>
        <a:off x="2137361" y="2736901"/>
        <a:ext cx="1355364" cy="1182411"/>
      </dsp:txXfrm>
    </dsp:sp>
    <dsp:sp modelId="{E0DC3F2A-C10B-473A-8CDC-EAC4861CCA45}">
      <dsp:nvSpPr>
        <dsp:cNvPr id="0" name=""/>
        <dsp:cNvSpPr/>
      </dsp:nvSpPr>
      <dsp:spPr>
        <a:xfrm>
          <a:off x="3816426" y="0"/>
          <a:ext cx="1786173" cy="41656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+mj-lt"/>
              <a:cs typeface="Arial" panose="020B0604020202020204" pitchFamily="34" charset="0"/>
            </a:rPr>
            <a:t>Takeover</a:t>
          </a:r>
          <a:endParaRPr lang="en-US" sz="2200" b="1" kern="1200" dirty="0">
            <a:latin typeface="+mj-lt"/>
            <a:cs typeface="Arial" panose="020B0604020202020204" pitchFamily="34" charset="0"/>
          </a:endParaRPr>
        </a:p>
      </dsp:txBody>
      <dsp:txXfrm>
        <a:off x="3816426" y="0"/>
        <a:ext cx="1786173" cy="1249680"/>
      </dsp:txXfrm>
    </dsp:sp>
    <dsp:sp modelId="{C8C731A1-2ED5-40DD-B385-531EEB94FA83}">
      <dsp:nvSpPr>
        <dsp:cNvPr id="0" name=""/>
        <dsp:cNvSpPr/>
      </dsp:nvSpPr>
      <dsp:spPr>
        <a:xfrm>
          <a:off x="4020710" y="1250900"/>
          <a:ext cx="1428938" cy="1255985"/>
        </a:xfrm>
        <a:prstGeom prst="roundRect">
          <a:avLst>
            <a:gd name="adj" fmla="val 10000"/>
          </a:avLst>
        </a:prstGeom>
        <a:solidFill>
          <a:srgbClr val="0070C0"/>
        </a:solidFill>
        <a:ln w="38100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+mj-lt"/>
              <a:cs typeface="Arial" panose="020B0604020202020204" pitchFamily="34" charset="0"/>
            </a:rPr>
            <a:t>Issue Size (</a:t>
          </a:r>
          <a:r>
            <a:rPr lang="en-US" sz="1800" b="0" kern="1200" dirty="0" err="1" smtClean="0">
              <a:latin typeface="+mj-lt"/>
              <a:cs typeface="Arial" panose="020B0604020202020204" pitchFamily="34" charset="0"/>
            </a:rPr>
            <a:t>Rs.crs</a:t>
          </a:r>
          <a:r>
            <a:rPr lang="en-US" sz="1800" b="0" kern="1200" dirty="0" smtClean="0">
              <a:latin typeface="+mj-lt"/>
              <a:cs typeface="Arial" panose="020B0604020202020204" pitchFamily="34" charset="0"/>
            </a:rPr>
            <a:t>)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+mj-lt"/>
              <a:cs typeface="Arial" panose="020B0604020202020204" pitchFamily="34" charset="0"/>
            </a:rPr>
            <a:t>558</a:t>
          </a:r>
          <a:endParaRPr lang="en-US" sz="1800" b="0" kern="1200" dirty="0">
            <a:latin typeface="+mj-lt"/>
            <a:cs typeface="Arial" panose="020B0604020202020204" pitchFamily="34" charset="0"/>
          </a:endParaRPr>
        </a:p>
      </dsp:txBody>
      <dsp:txXfrm>
        <a:off x="4057497" y="1287687"/>
        <a:ext cx="1355364" cy="1182411"/>
      </dsp:txXfrm>
    </dsp:sp>
    <dsp:sp modelId="{82B142E2-CEBA-4E5F-B961-C0CBDCAB748E}">
      <dsp:nvSpPr>
        <dsp:cNvPr id="0" name=""/>
        <dsp:cNvSpPr/>
      </dsp:nvSpPr>
      <dsp:spPr>
        <a:xfrm>
          <a:off x="4020710" y="2700114"/>
          <a:ext cx="1428938" cy="1255985"/>
        </a:xfrm>
        <a:prstGeom prst="roundRect">
          <a:avLst>
            <a:gd name="adj" fmla="val 10000"/>
          </a:avLst>
        </a:prstGeom>
        <a:solidFill>
          <a:srgbClr val="0070C0"/>
        </a:solidFill>
        <a:ln w="38100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+mj-lt"/>
              <a:cs typeface="Arial" panose="020B0604020202020204" pitchFamily="34" charset="0"/>
            </a:rPr>
            <a:t>No. of issues 9</a:t>
          </a:r>
          <a:endParaRPr lang="en-US" sz="1800" b="0" kern="1200" dirty="0">
            <a:latin typeface="+mj-lt"/>
            <a:cs typeface="Arial" panose="020B0604020202020204" pitchFamily="34" charset="0"/>
          </a:endParaRPr>
        </a:p>
      </dsp:txBody>
      <dsp:txXfrm>
        <a:off x="4057497" y="2736901"/>
        <a:ext cx="1355364" cy="1182411"/>
      </dsp:txXfrm>
    </dsp:sp>
    <dsp:sp modelId="{1E52BADA-366B-498C-955B-F3DBC3A2587E}">
      <dsp:nvSpPr>
        <dsp:cNvPr id="0" name=""/>
        <dsp:cNvSpPr/>
      </dsp:nvSpPr>
      <dsp:spPr>
        <a:xfrm>
          <a:off x="5762230" y="0"/>
          <a:ext cx="1786173" cy="41656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+mj-lt"/>
              <a:cs typeface="Arial" panose="020B0604020202020204" pitchFamily="34" charset="0"/>
            </a:rPr>
            <a:t>Total</a:t>
          </a:r>
          <a:endParaRPr lang="en-US" sz="2200" b="1" kern="1200" dirty="0">
            <a:latin typeface="+mj-lt"/>
            <a:cs typeface="Arial" panose="020B0604020202020204" pitchFamily="34" charset="0"/>
          </a:endParaRPr>
        </a:p>
      </dsp:txBody>
      <dsp:txXfrm>
        <a:off x="5762230" y="0"/>
        <a:ext cx="1786173" cy="1249680"/>
      </dsp:txXfrm>
    </dsp:sp>
    <dsp:sp modelId="{CF0E5326-F04C-4A68-9128-256851AAACD3}">
      <dsp:nvSpPr>
        <dsp:cNvPr id="0" name=""/>
        <dsp:cNvSpPr/>
      </dsp:nvSpPr>
      <dsp:spPr>
        <a:xfrm>
          <a:off x="5940847" y="1250900"/>
          <a:ext cx="1428938" cy="1255985"/>
        </a:xfrm>
        <a:prstGeom prst="roundRect">
          <a:avLst>
            <a:gd name="adj" fmla="val 10000"/>
          </a:avLst>
        </a:prstGeom>
        <a:solidFill>
          <a:srgbClr val="0070C0"/>
        </a:solidFill>
        <a:ln w="38100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+mj-lt"/>
              <a:cs typeface="Arial" panose="020B0604020202020204" pitchFamily="34" charset="0"/>
            </a:rPr>
            <a:t>Issue Size (</a:t>
          </a:r>
          <a:r>
            <a:rPr lang="en-US" sz="1800" b="0" kern="1200" dirty="0" err="1" smtClean="0">
              <a:latin typeface="+mj-lt"/>
              <a:cs typeface="Arial" panose="020B0604020202020204" pitchFamily="34" charset="0"/>
            </a:rPr>
            <a:t>Rs.crs</a:t>
          </a:r>
          <a:r>
            <a:rPr lang="en-US" sz="1800" b="0" kern="1200" dirty="0" smtClean="0">
              <a:latin typeface="+mj-lt"/>
              <a:cs typeface="Arial" panose="020B0604020202020204" pitchFamily="34" charset="0"/>
            </a:rPr>
            <a:t>)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+mj-lt"/>
              <a:cs typeface="Arial" panose="020B0604020202020204" pitchFamily="34" charset="0"/>
            </a:rPr>
            <a:t> 4,925</a:t>
          </a:r>
          <a:endParaRPr lang="en-US" sz="1800" b="0" kern="1200" dirty="0">
            <a:latin typeface="+mj-lt"/>
            <a:cs typeface="Arial" panose="020B0604020202020204" pitchFamily="34" charset="0"/>
          </a:endParaRPr>
        </a:p>
      </dsp:txBody>
      <dsp:txXfrm>
        <a:off x="5977634" y="1287687"/>
        <a:ext cx="1355364" cy="1182411"/>
      </dsp:txXfrm>
    </dsp:sp>
    <dsp:sp modelId="{8A1D445C-C53D-4531-97BE-0B15814F6C31}">
      <dsp:nvSpPr>
        <dsp:cNvPr id="0" name=""/>
        <dsp:cNvSpPr/>
      </dsp:nvSpPr>
      <dsp:spPr>
        <a:xfrm>
          <a:off x="5940847" y="2700114"/>
          <a:ext cx="1428938" cy="1255985"/>
        </a:xfrm>
        <a:prstGeom prst="roundRect">
          <a:avLst>
            <a:gd name="adj" fmla="val 10000"/>
          </a:avLst>
        </a:prstGeom>
        <a:solidFill>
          <a:srgbClr val="0070C0"/>
        </a:solidFill>
        <a:ln w="38100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+mj-lt"/>
              <a:cs typeface="Arial" panose="020B0604020202020204" pitchFamily="34" charset="0"/>
            </a:rPr>
            <a:t>No. of issues 21</a:t>
          </a:r>
          <a:endParaRPr lang="en-US" sz="1800" b="0" kern="1200" dirty="0">
            <a:latin typeface="+mj-lt"/>
            <a:cs typeface="Arial" panose="020B0604020202020204" pitchFamily="34" charset="0"/>
          </a:endParaRPr>
        </a:p>
      </dsp:txBody>
      <dsp:txXfrm>
        <a:off x="5977634" y="2736901"/>
        <a:ext cx="1355364" cy="11824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A1ECF8-6C85-4A30-9E36-9C0C9C50A13B}">
      <dsp:nvSpPr>
        <dsp:cNvPr id="0" name=""/>
        <dsp:cNvSpPr/>
      </dsp:nvSpPr>
      <dsp:spPr>
        <a:xfrm>
          <a:off x="4000500" y="1828825"/>
          <a:ext cx="2189262" cy="1238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8711"/>
              </a:lnTo>
              <a:lnTo>
                <a:pt x="2189262" y="858711"/>
              </a:lnTo>
              <a:lnTo>
                <a:pt x="2189262" y="12386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19779-CC8E-4D89-9D61-F57ADAF18445}">
      <dsp:nvSpPr>
        <dsp:cNvPr id="0" name=""/>
        <dsp:cNvSpPr/>
      </dsp:nvSpPr>
      <dsp:spPr>
        <a:xfrm>
          <a:off x="1811237" y="1828825"/>
          <a:ext cx="2189262" cy="1238665"/>
        </a:xfrm>
        <a:custGeom>
          <a:avLst/>
          <a:gdLst/>
          <a:ahLst/>
          <a:cxnLst/>
          <a:rect l="0" t="0" r="0" b="0"/>
          <a:pathLst>
            <a:path>
              <a:moveTo>
                <a:pt x="2189262" y="0"/>
              </a:moveTo>
              <a:lnTo>
                <a:pt x="2189262" y="858711"/>
              </a:lnTo>
              <a:lnTo>
                <a:pt x="0" y="858711"/>
              </a:lnTo>
              <a:lnTo>
                <a:pt x="0" y="12386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C788B5-0A93-492E-AABF-C83E489CB0BE}">
      <dsp:nvSpPr>
        <dsp:cNvPr id="0" name=""/>
        <dsp:cNvSpPr/>
      </dsp:nvSpPr>
      <dsp:spPr>
        <a:xfrm>
          <a:off x="2191191" y="19517"/>
          <a:ext cx="3618616" cy="1809308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Stock Exchange</a:t>
          </a:r>
          <a:endParaRPr lang="en-US" sz="2000" kern="1200" dirty="0"/>
        </a:p>
      </dsp:txBody>
      <dsp:txXfrm>
        <a:off x="2279514" y="107840"/>
        <a:ext cx="3441970" cy="1632662"/>
      </dsp:txXfrm>
    </dsp:sp>
    <dsp:sp modelId="{DFC3DDE2-D14C-4884-8EB9-41D01539CF8A}">
      <dsp:nvSpPr>
        <dsp:cNvPr id="0" name=""/>
        <dsp:cNvSpPr/>
      </dsp:nvSpPr>
      <dsp:spPr>
        <a:xfrm>
          <a:off x="1928" y="3067491"/>
          <a:ext cx="3618616" cy="180930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Allow companies to raise equity from investors and for investors to invest in good companies	</a:t>
          </a:r>
          <a:endParaRPr lang="en-US" sz="2000" kern="1200" dirty="0"/>
        </a:p>
      </dsp:txBody>
      <dsp:txXfrm>
        <a:off x="90251" y="3155814"/>
        <a:ext cx="3441970" cy="1632662"/>
      </dsp:txXfrm>
    </dsp:sp>
    <dsp:sp modelId="{377DA3CE-4827-4D43-85CE-4F5A6612EF74}">
      <dsp:nvSpPr>
        <dsp:cNvPr id="0" name=""/>
        <dsp:cNvSpPr/>
      </dsp:nvSpPr>
      <dsp:spPr>
        <a:xfrm>
          <a:off x="4380454" y="3067491"/>
          <a:ext cx="3618616" cy="180930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Provide investors a market to buy and sell securities</a:t>
          </a:r>
          <a:endParaRPr lang="en-US" sz="2000" kern="1200" dirty="0"/>
        </a:p>
      </dsp:txBody>
      <dsp:txXfrm>
        <a:off x="4468777" y="3155814"/>
        <a:ext cx="3441970" cy="16326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7AFC6-5289-4BCB-B587-BAAA807AB083}">
      <dsp:nvSpPr>
        <dsp:cNvPr id="0" name=""/>
        <dsp:cNvSpPr/>
      </dsp:nvSpPr>
      <dsp:spPr>
        <a:xfrm>
          <a:off x="0" y="104855"/>
          <a:ext cx="8229600" cy="121680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To determine funds and securities obligations of the trading members</a:t>
          </a:r>
          <a:endParaRPr lang="en-US" sz="1800" kern="1200" dirty="0"/>
        </a:p>
      </dsp:txBody>
      <dsp:txXfrm>
        <a:off x="59399" y="164254"/>
        <a:ext cx="8110802" cy="1098002"/>
      </dsp:txXfrm>
    </dsp:sp>
    <dsp:sp modelId="{8C5F0E00-E99D-40FD-ABD1-14C4EDD7C70F}">
      <dsp:nvSpPr>
        <dsp:cNvPr id="0" name=""/>
        <dsp:cNvSpPr/>
      </dsp:nvSpPr>
      <dsp:spPr>
        <a:xfrm>
          <a:off x="0" y="1508856"/>
          <a:ext cx="8229600" cy="121680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To settle the trade through exchange’s robust settlement process</a:t>
          </a:r>
          <a:endParaRPr lang="en-US" sz="1800" kern="1200" dirty="0"/>
        </a:p>
      </dsp:txBody>
      <dsp:txXfrm>
        <a:off x="59399" y="1568255"/>
        <a:ext cx="8110802" cy="10980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85E490-3F20-4640-ABDD-5D49028DACBD}">
      <dsp:nvSpPr>
        <dsp:cNvPr id="0" name=""/>
        <dsp:cNvSpPr/>
      </dsp:nvSpPr>
      <dsp:spPr>
        <a:xfrm>
          <a:off x="0" y="204434"/>
          <a:ext cx="4964113" cy="1237607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Confirmation of the institutional trades. Provision of exception window available for late confirmations. Time limit and the additional charges for the exception window to be decided by exchanges.</a:t>
          </a:r>
          <a:endParaRPr lang="en-US" sz="1600" kern="1200" dirty="0"/>
        </a:p>
      </dsp:txBody>
      <dsp:txXfrm>
        <a:off x="60415" y="264849"/>
        <a:ext cx="4843283" cy="1116777"/>
      </dsp:txXfrm>
    </dsp:sp>
    <dsp:sp modelId="{C76CC91C-793A-422F-B709-B1C32583EC57}">
      <dsp:nvSpPr>
        <dsp:cNvPr id="0" name=""/>
        <dsp:cNvSpPr/>
      </dsp:nvSpPr>
      <dsp:spPr>
        <a:xfrm>
          <a:off x="0" y="1679250"/>
          <a:ext cx="4964113" cy="1132865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The exchanges / Clearing House / Clearing Corporation process and download obligation files to the brokers’ terminals</a:t>
          </a:r>
          <a:endParaRPr lang="en-US" sz="1600" b="0" kern="1200" dirty="0"/>
        </a:p>
      </dsp:txBody>
      <dsp:txXfrm>
        <a:off x="55302" y="1734552"/>
        <a:ext cx="4853509" cy="1022261"/>
      </dsp:txXfrm>
    </dsp:sp>
    <dsp:sp modelId="{8C322E83-9B5C-4246-B125-3D44666ACC7B}">
      <dsp:nvSpPr>
        <dsp:cNvPr id="0" name=""/>
        <dsp:cNvSpPr/>
      </dsp:nvSpPr>
      <dsp:spPr>
        <a:xfrm>
          <a:off x="0" y="3048029"/>
          <a:ext cx="4964113" cy="965019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DPs accepts instructions for pay-in of securities by the investors in physical form at least </a:t>
          </a:r>
          <a:r>
            <a:rPr lang="en-US" sz="1600" b="0" kern="1200" dirty="0" err="1" smtClean="0"/>
            <a:t>upto</a:t>
          </a:r>
          <a:r>
            <a:rPr lang="en-US" sz="1600" b="0" kern="1200" dirty="0" smtClean="0"/>
            <a:t> 4 p.m. and in electronic form by 6 p.m.</a:t>
          </a:r>
          <a:endParaRPr lang="en-US" sz="1600" b="0" kern="1200" dirty="0"/>
        </a:p>
      </dsp:txBody>
      <dsp:txXfrm>
        <a:off x="47108" y="3095137"/>
        <a:ext cx="4869897" cy="870803"/>
      </dsp:txXfrm>
    </dsp:sp>
    <dsp:sp modelId="{93C79F4F-2A8B-4619-83D7-FD11FF3CB7B2}">
      <dsp:nvSpPr>
        <dsp:cNvPr id="0" name=""/>
        <dsp:cNvSpPr/>
      </dsp:nvSpPr>
      <dsp:spPr>
        <a:xfrm>
          <a:off x="0" y="4411974"/>
          <a:ext cx="4964113" cy="859072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The depositories accept the requests from DPs for ‘same day processing’.</a:t>
          </a:r>
          <a:endParaRPr lang="en-US" sz="1600" b="0" kern="1200" dirty="0"/>
        </a:p>
      </dsp:txBody>
      <dsp:txXfrm>
        <a:off x="41936" y="4453910"/>
        <a:ext cx="4880241" cy="7752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85E490-3F20-4640-ABDD-5D49028DACBD}">
      <dsp:nvSpPr>
        <dsp:cNvPr id="0" name=""/>
        <dsp:cNvSpPr/>
      </dsp:nvSpPr>
      <dsp:spPr>
        <a:xfrm>
          <a:off x="0" y="0"/>
          <a:ext cx="5524500" cy="990986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/>
            <a:t>Depository permits downloading of the pay-in files of securities and funds from broker pool accounts</a:t>
          </a:r>
          <a:endParaRPr lang="en-US" sz="1700" b="0" kern="1200" dirty="0"/>
        </a:p>
      </dsp:txBody>
      <dsp:txXfrm>
        <a:off x="48376" y="48376"/>
        <a:ext cx="5427748" cy="894234"/>
      </dsp:txXfrm>
    </dsp:sp>
    <dsp:sp modelId="{C76CC91C-793A-422F-B709-B1C32583EC57}">
      <dsp:nvSpPr>
        <dsp:cNvPr id="0" name=""/>
        <dsp:cNvSpPr/>
      </dsp:nvSpPr>
      <dsp:spPr>
        <a:xfrm>
          <a:off x="0" y="1180604"/>
          <a:ext cx="5524500" cy="1068119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/>
            <a:t>Depository processes pay-in requests and transfers the consolidated pay-in files to the Clearing Corporation</a:t>
          </a:r>
          <a:endParaRPr lang="en-US" sz="1700" b="0" kern="1200" dirty="0"/>
        </a:p>
      </dsp:txBody>
      <dsp:txXfrm>
        <a:off x="52141" y="1232745"/>
        <a:ext cx="5420218" cy="963837"/>
      </dsp:txXfrm>
    </dsp:sp>
    <dsp:sp modelId="{8C322E83-9B5C-4246-B125-3D44666ACC7B}">
      <dsp:nvSpPr>
        <dsp:cNvPr id="0" name=""/>
        <dsp:cNvSpPr/>
      </dsp:nvSpPr>
      <dsp:spPr>
        <a:xfrm>
          <a:off x="0" y="2519377"/>
          <a:ext cx="5524500" cy="1066172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/>
            <a:t>The Exchanges / Clearing Corporation execute pay-out of securities and funds to the Depositories and Clearing Banks</a:t>
          </a:r>
          <a:endParaRPr lang="en-US" sz="1700" b="0" kern="1200" dirty="0"/>
        </a:p>
      </dsp:txBody>
      <dsp:txXfrm>
        <a:off x="52046" y="2571423"/>
        <a:ext cx="5420408" cy="962080"/>
      </dsp:txXfrm>
    </dsp:sp>
    <dsp:sp modelId="{93C79F4F-2A8B-4619-83D7-FD11FF3CB7B2}">
      <dsp:nvSpPr>
        <dsp:cNvPr id="0" name=""/>
        <dsp:cNvSpPr/>
      </dsp:nvSpPr>
      <dsp:spPr>
        <a:xfrm>
          <a:off x="0" y="3871441"/>
          <a:ext cx="5524500" cy="1005088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/>
            <a:t>Depositories and the Clearing Banks complete the process by 2:00 p.m</a:t>
          </a:r>
          <a:r>
            <a:rPr lang="en-US" sz="1700" b="1" kern="1200" dirty="0" smtClean="0"/>
            <a:t>. </a:t>
          </a:r>
          <a:endParaRPr lang="en-US" sz="1700" b="0" kern="1200" dirty="0"/>
        </a:p>
      </dsp:txBody>
      <dsp:txXfrm>
        <a:off x="49064" y="3920505"/>
        <a:ext cx="5426372" cy="9069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6A7346-A83D-4E51-B517-B69D969B3E45}">
      <dsp:nvSpPr>
        <dsp:cNvPr id="0" name=""/>
        <dsp:cNvSpPr/>
      </dsp:nvSpPr>
      <dsp:spPr>
        <a:xfrm>
          <a:off x="1967" y="3824"/>
          <a:ext cx="1868411" cy="595503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Syndicate Member</a:t>
          </a:r>
          <a:endParaRPr lang="en-US" sz="1400" kern="1200" dirty="0"/>
        </a:p>
      </dsp:txBody>
      <dsp:txXfrm>
        <a:off x="31037" y="32894"/>
        <a:ext cx="1810271" cy="537363"/>
      </dsp:txXfrm>
    </dsp:sp>
    <dsp:sp modelId="{2E44585B-49C8-464F-A2C7-17E6D2BE2498}">
      <dsp:nvSpPr>
        <dsp:cNvPr id="0" name=""/>
        <dsp:cNvSpPr/>
      </dsp:nvSpPr>
      <dsp:spPr>
        <a:xfrm>
          <a:off x="0" y="635289"/>
          <a:ext cx="1910598" cy="56994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Underwriter</a:t>
          </a:r>
          <a:endParaRPr lang="en-US" sz="1400" kern="1200" dirty="0"/>
        </a:p>
      </dsp:txBody>
      <dsp:txXfrm>
        <a:off x="27822" y="663111"/>
        <a:ext cx="1854954" cy="514296"/>
      </dsp:txXfrm>
    </dsp:sp>
    <dsp:sp modelId="{4B749DFC-0319-463D-A6C3-D4D492A911C1}">
      <dsp:nvSpPr>
        <dsp:cNvPr id="0" name=""/>
        <dsp:cNvSpPr/>
      </dsp:nvSpPr>
      <dsp:spPr>
        <a:xfrm>
          <a:off x="0" y="1219200"/>
          <a:ext cx="1910598" cy="549595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Registrar</a:t>
          </a:r>
          <a:r>
            <a:rPr lang="en-US" sz="1900" kern="1200" dirty="0" smtClean="0"/>
            <a:t> </a:t>
          </a:r>
          <a:r>
            <a:rPr lang="en-US" sz="1400" kern="1200" dirty="0" smtClean="0"/>
            <a:t>to</a:t>
          </a:r>
          <a:r>
            <a:rPr lang="en-US" sz="1900" kern="1200" dirty="0" smtClean="0"/>
            <a:t> </a:t>
          </a:r>
          <a:r>
            <a:rPr lang="en-US" sz="1400" kern="1200" dirty="0" smtClean="0"/>
            <a:t>Issue</a:t>
          </a:r>
          <a:endParaRPr lang="en-US" sz="1400" kern="1200" dirty="0"/>
        </a:p>
      </dsp:txBody>
      <dsp:txXfrm>
        <a:off x="26829" y="1246029"/>
        <a:ext cx="1856940" cy="495937"/>
      </dsp:txXfrm>
    </dsp:sp>
    <dsp:sp modelId="{1F18F093-7141-41D6-A770-24BFCBF45DB4}">
      <dsp:nvSpPr>
        <dsp:cNvPr id="0" name=""/>
        <dsp:cNvSpPr/>
      </dsp:nvSpPr>
      <dsp:spPr>
        <a:xfrm>
          <a:off x="0" y="1806015"/>
          <a:ext cx="1910598" cy="586111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Depositories</a:t>
          </a:r>
          <a:endParaRPr lang="en-US" sz="1400" kern="1200" dirty="0"/>
        </a:p>
      </dsp:txBody>
      <dsp:txXfrm>
        <a:off x="28612" y="1834627"/>
        <a:ext cx="1853374" cy="5288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75129-E1A1-4F13-961B-0F4B4049F44A}">
      <dsp:nvSpPr>
        <dsp:cNvPr id="0" name=""/>
        <dsp:cNvSpPr/>
      </dsp:nvSpPr>
      <dsp:spPr>
        <a:xfrm>
          <a:off x="0" y="416"/>
          <a:ext cx="2670591" cy="739679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+mn-lt"/>
            </a:rPr>
            <a:t>1.  Investor submits application and </a:t>
          </a:r>
          <a:r>
            <a:rPr lang="en-US" sz="1300" b="1" kern="1200" dirty="0" err="1" smtClean="0">
              <a:latin typeface="+mn-lt"/>
            </a:rPr>
            <a:t>cheque</a:t>
          </a:r>
          <a:endParaRPr lang="en-US" sz="1300" b="1" kern="1200" dirty="0"/>
        </a:p>
      </dsp:txBody>
      <dsp:txXfrm>
        <a:off x="36108" y="36524"/>
        <a:ext cx="2598375" cy="667463"/>
      </dsp:txXfrm>
    </dsp:sp>
    <dsp:sp modelId="{CBA944FF-94F0-46CC-BDAE-7D157C7E7029}">
      <dsp:nvSpPr>
        <dsp:cNvPr id="0" name=""/>
        <dsp:cNvSpPr/>
      </dsp:nvSpPr>
      <dsp:spPr>
        <a:xfrm>
          <a:off x="0" y="751711"/>
          <a:ext cx="2670591" cy="739679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+mn-lt"/>
            </a:rPr>
            <a:t>2. Application checked and basis done	 </a:t>
          </a:r>
          <a:endParaRPr lang="en-US" sz="1300" b="1" kern="1200" dirty="0"/>
        </a:p>
      </dsp:txBody>
      <dsp:txXfrm>
        <a:off x="36108" y="787819"/>
        <a:ext cx="2598375" cy="667463"/>
      </dsp:txXfrm>
    </dsp:sp>
    <dsp:sp modelId="{F06F8FAF-609B-4A2A-B7F0-B0BB46949F50}">
      <dsp:nvSpPr>
        <dsp:cNvPr id="0" name=""/>
        <dsp:cNvSpPr/>
      </dsp:nvSpPr>
      <dsp:spPr>
        <a:xfrm>
          <a:off x="0" y="1503006"/>
          <a:ext cx="2670591" cy="739679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+mn-lt"/>
            </a:rPr>
            <a:t>3. Application sent to exchange for registration	</a:t>
          </a:r>
          <a:endParaRPr lang="en-US" sz="1300" b="1" kern="1200" dirty="0"/>
        </a:p>
      </dsp:txBody>
      <dsp:txXfrm>
        <a:off x="36108" y="1539114"/>
        <a:ext cx="2598375" cy="667463"/>
      </dsp:txXfrm>
    </dsp:sp>
    <dsp:sp modelId="{F0E59AF9-9026-41BF-B0F2-5B20A926FEAC}">
      <dsp:nvSpPr>
        <dsp:cNvPr id="0" name=""/>
        <dsp:cNvSpPr/>
      </dsp:nvSpPr>
      <dsp:spPr>
        <a:xfrm>
          <a:off x="0" y="2254301"/>
          <a:ext cx="2670591" cy="739679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+mn-lt"/>
            </a:rPr>
            <a:t>4. Draw list of </a:t>
          </a:r>
          <a:r>
            <a:rPr lang="en-US" sz="1300" b="1" kern="1200" dirty="0" err="1" smtClean="0">
              <a:latin typeface="+mn-lt"/>
            </a:rPr>
            <a:t>allotees</a:t>
          </a:r>
          <a:r>
            <a:rPr lang="en-US" sz="1300" b="1" kern="1200" dirty="0" smtClean="0">
              <a:latin typeface="+mn-lt"/>
            </a:rPr>
            <a:t>, allotment letters, share certificates </a:t>
          </a:r>
          <a:endParaRPr lang="en-US" sz="1300" b="1" kern="1200" dirty="0"/>
        </a:p>
      </dsp:txBody>
      <dsp:txXfrm>
        <a:off x="36108" y="2290409"/>
        <a:ext cx="2598375" cy="667463"/>
      </dsp:txXfrm>
    </dsp:sp>
    <dsp:sp modelId="{ADE95037-9686-435E-A9E8-5E01D6DFE503}">
      <dsp:nvSpPr>
        <dsp:cNvPr id="0" name=""/>
        <dsp:cNvSpPr/>
      </dsp:nvSpPr>
      <dsp:spPr>
        <a:xfrm>
          <a:off x="0" y="3005596"/>
          <a:ext cx="2670591" cy="739679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+mn-lt"/>
            </a:rPr>
            <a:t>5. </a:t>
          </a:r>
          <a:r>
            <a:rPr lang="en-US" sz="1300" b="1" kern="1200" dirty="0" err="1" smtClean="0">
              <a:latin typeface="+mn-lt"/>
            </a:rPr>
            <a:t>Allottee</a:t>
          </a:r>
          <a:r>
            <a:rPr lang="en-US" sz="1300" b="1" kern="1200" dirty="0" smtClean="0">
              <a:latin typeface="+mn-lt"/>
            </a:rPr>
            <a:t> approval   </a:t>
          </a:r>
          <a:endParaRPr lang="en-US" sz="1300" b="1" kern="1200" dirty="0"/>
        </a:p>
      </dsp:txBody>
      <dsp:txXfrm>
        <a:off x="36108" y="3041704"/>
        <a:ext cx="2598375" cy="667463"/>
      </dsp:txXfrm>
    </dsp:sp>
    <dsp:sp modelId="{86FD1A6B-6AB0-4787-B3C6-9A3CDA9CAEF2}">
      <dsp:nvSpPr>
        <dsp:cNvPr id="0" name=""/>
        <dsp:cNvSpPr/>
      </dsp:nvSpPr>
      <dsp:spPr>
        <a:xfrm>
          <a:off x="0" y="3756891"/>
          <a:ext cx="2670591" cy="739679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+mn-lt"/>
            </a:rPr>
            <a:t>6. Company issues shares </a:t>
          </a:r>
          <a:endParaRPr lang="en-US" sz="1300" b="1" kern="1200" dirty="0"/>
        </a:p>
      </dsp:txBody>
      <dsp:txXfrm>
        <a:off x="36108" y="3792999"/>
        <a:ext cx="2598375" cy="667463"/>
      </dsp:txXfrm>
    </dsp:sp>
    <dsp:sp modelId="{7C88C432-870B-4D23-9978-28034D22A1C5}">
      <dsp:nvSpPr>
        <dsp:cNvPr id="0" name=""/>
        <dsp:cNvSpPr/>
      </dsp:nvSpPr>
      <dsp:spPr>
        <a:xfrm>
          <a:off x="0" y="4508186"/>
          <a:ext cx="2670591" cy="739679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+mn-lt"/>
            </a:rPr>
            <a:t>7.  Capital transferred to company and shares transferred to investors along with capital for </a:t>
          </a:r>
          <a:r>
            <a:rPr lang="en-US" sz="1300" b="1" kern="1200" dirty="0" err="1" smtClean="0">
              <a:latin typeface="+mn-lt"/>
            </a:rPr>
            <a:t>unallotted</a:t>
          </a:r>
          <a:r>
            <a:rPr lang="en-US" sz="1300" b="1" kern="1200" dirty="0" smtClean="0">
              <a:latin typeface="+mn-lt"/>
            </a:rPr>
            <a:t> shares</a:t>
          </a:r>
          <a:endParaRPr lang="en-US" sz="1300" b="1" kern="1200" dirty="0"/>
        </a:p>
      </dsp:txBody>
      <dsp:txXfrm>
        <a:off x="36108" y="4544294"/>
        <a:ext cx="2598375" cy="6674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75129-E1A1-4F13-961B-0F4B4049F44A}">
      <dsp:nvSpPr>
        <dsp:cNvPr id="0" name=""/>
        <dsp:cNvSpPr/>
      </dsp:nvSpPr>
      <dsp:spPr>
        <a:xfrm>
          <a:off x="0" y="1522"/>
          <a:ext cx="2670591" cy="77910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+mn-lt"/>
            </a:rPr>
            <a:t>1. Shares delivered to clearing house account through broker before issue opens and /Intimated to Exchange</a:t>
          </a:r>
          <a:endParaRPr lang="en-US" sz="1300" b="1" kern="1200" dirty="0"/>
        </a:p>
      </dsp:txBody>
      <dsp:txXfrm>
        <a:off x="38033" y="39555"/>
        <a:ext cx="2594525" cy="703034"/>
      </dsp:txXfrm>
    </dsp:sp>
    <dsp:sp modelId="{CBA944FF-94F0-46CC-BDAE-7D157C7E7029}">
      <dsp:nvSpPr>
        <dsp:cNvPr id="0" name=""/>
        <dsp:cNvSpPr/>
      </dsp:nvSpPr>
      <dsp:spPr>
        <a:xfrm>
          <a:off x="0" y="791901"/>
          <a:ext cx="2670591" cy="733078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+mn-lt"/>
            </a:rPr>
            <a:t>2. Bids placed and funds blocked </a:t>
          </a:r>
          <a:endParaRPr lang="en-US" sz="1300" b="1" kern="1200" dirty="0"/>
        </a:p>
      </dsp:txBody>
      <dsp:txXfrm>
        <a:off x="35786" y="827687"/>
        <a:ext cx="2599019" cy="661506"/>
      </dsp:txXfrm>
    </dsp:sp>
    <dsp:sp modelId="{F06F8FAF-609B-4A2A-B7F0-B0BB46949F50}">
      <dsp:nvSpPr>
        <dsp:cNvPr id="0" name=""/>
        <dsp:cNvSpPr/>
      </dsp:nvSpPr>
      <dsp:spPr>
        <a:xfrm>
          <a:off x="0" y="1536257"/>
          <a:ext cx="2670591" cy="733078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+mn-lt"/>
            </a:rPr>
            <a:t>3. File for basis of allotment with SE </a:t>
          </a:r>
          <a:endParaRPr lang="en-US" sz="1300" b="1" kern="1200" dirty="0"/>
        </a:p>
      </dsp:txBody>
      <dsp:txXfrm>
        <a:off x="35786" y="1572043"/>
        <a:ext cx="2599019" cy="661506"/>
      </dsp:txXfrm>
    </dsp:sp>
    <dsp:sp modelId="{F0E59AF9-9026-41BF-B0F2-5B20A926FEAC}">
      <dsp:nvSpPr>
        <dsp:cNvPr id="0" name=""/>
        <dsp:cNvSpPr/>
      </dsp:nvSpPr>
      <dsp:spPr>
        <a:xfrm>
          <a:off x="0" y="2280613"/>
          <a:ext cx="2670591" cy="733078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+mn-lt"/>
            </a:rPr>
            <a:t>4. Allocation instructions  </a:t>
          </a:r>
          <a:endParaRPr lang="en-US" sz="1300" b="1" kern="1200" dirty="0"/>
        </a:p>
      </dsp:txBody>
      <dsp:txXfrm>
        <a:off x="35786" y="2316399"/>
        <a:ext cx="2599019" cy="661506"/>
      </dsp:txXfrm>
    </dsp:sp>
    <dsp:sp modelId="{ADE95037-9686-435E-A9E8-5E01D6DFE503}">
      <dsp:nvSpPr>
        <dsp:cNvPr id="0" name=""/>
        <dsp:cNvSpPr/>
      </dsp:nvSpPr>
      <dsp:spPr>
        <a:xfrm>
          <a:off x="0" y="3024970"/>
          <a:ext cx="2670591" cy="733078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+mn-lt"/>
            </a:rPr>
            <a:t>5. Instructions for clearing house </a:t>
          </a:r>
          <a:r>
            <a:rPr lang="en-US" sz="1300" b="1" kern="1200" smtClean="0">
              <a:latin typeface="+mn-lt"/>
            </a:rPr>
            <a:t>and shares </a:t>
          </a:r>
          <a:r>
            <a:rPr lang="en-US" sz="1300" b="1" kern="1200" dirty="0" smtClean="0">
              <a:latin typeface="+mn-lt"/>
            </a:rPr>
            <a:t>tendered for pay in </a:t>
          </a:r>
          <a:endParaRPr lang="en-US" sz="1300" b="1" kern="1200" dirty="0"/>
        </a:p>
      </dsp:txBody>
      <dsp:txXfrm>
        <a:off x="35786" y="3060756"/>
        <a:ext cx="2599019" cy="661506"/>
      </dsp:txXfrm>
    </dsp:sp>
    <dsp:sp modelId="{86FD1A6B-6AB0-4787-B3C6-9A3CDA9CAEF2}">
      <dsp:nvSpPr>
        <dsp:cNvPr id="0" name=""/>
        <dsp:cNvSpPr/>
      </dsp:nvSpPr>
      <dsp:spPr>
        <a:xfrm>
          <a:off x="0" y="3769326"/>
          <a:ext cx="2670591" cy="733078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+mn-lt"/>
            </a:rPr>
            <a:t>6. Transfer </a:t>
          </a:r>
          <a:r>
            <a:rPr lang="en-US" sz="1300" b="1" kern="1200" smtClean="0">
              <a:latin typeface="+mn-lt"/>
            </a:rPr>
            <a:t>of shares </a:t>
          </a:r>
          <a:r>
            <a:rPr lang="en-US" sz="1300" b="1" kern="1200" dirty="0" smtClean="0">
              <a:latin typeface="+mn-lt"/>
            </a:rPr>
            <a:t>to pool account of trading members and to investor</a:t>
          </a:r>
          <a:endParaRPr lang="en-US" sz="1300" b="1" kern="1200" dirty="0"/>
        </a:p>
      </dsp:txBody>
      <dsp:txXfrm>
        <a:off x="35786" y="3805112"/>
        <a:ext cx="2599019" cy="661506"/>
      </dsp:txXfrm>
    </dsp:sp>
    <dsp:sp modelId="{7C88C432-870B-4D23-9978-28034D22A1C5}">
      <dsp:nvSpPr>
        <dsp:cNvPr id="0" name=""/>
        <dsp:cNvSpPr/>
      </dsp:nvSpPr>
      <dsp:spPr>
        <a:xfrm>
          <a:off x="0" y="4513682"/>
          <a:ext cx="2670591" cy="733078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+mn-lt"/>
            </a:rPr>
            <a:t>7. Pay out of funds and transfer of </a:t>
          </a:r>
          <a:r>
            <a:rPr lang="en-US" sz="1300" b="1" kern="1200" smtClean="0">
              <a:latin typeface="+mn-lt"/>
            </a:rPr>
            <a:t>balance shares </a:t>
          </a:r>
          <a:r>
            <a:rPr lang="en-US" sz="1300" b="1" kern="1200" dirty="0" smtClean="0">
              <a:latin typeface="+mn-lt"/>
            </a:rPr>
            <a:t>if any to promotor/company  </a:t>
          </a:r>
          <a:endParaRPr lang="en-US" sz="1300" b="1" kern="1200" dirty="0"/>
        </a:p>
      </dsp:txBody>
      <dsp:txXfrm>
        <a:off x="35786" y="4549468"/>
        <a:ext cx="2599019" cy="6615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E23DA-9FFB-4BBB-8FCF-274269EE1350}">
      <dsp:nvSpPr>
        <dsp:cNvPr id="0" name=""/>
        <dsp:cNvSpPr/>
      </dsp:nvSpPr>
      <dsp:spPr>
        <a:xfrm>
          <a:off x="0" y="7023"/>
          <a:ext cx="8229600" cy="711067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For Delisting, Open Offer or Buy Back</a:t>
          </a:r>
          <a:endParaRPr lang="en-US" sz="1800" kern="1200"/>
        </a:p>
      </dsp:txBody>
      <dsp:txXfrm>
        <a:off x="34711" y="41734"/>
        <a:ext cx="8160178" cy="641645"/>
      </dsp:txXfrm>
    </dsp:sp>
    <dsp:sp modelId="{772E11D1-3357-4653-A04D-363FE0452518}">
      <dsp:nvSpPr>
        <dsp:cNvPr id="0" name=""/>
        <dsp:cNvSpPr/>
      </dsp:nvSpPr>
      <dsp:spPr>
        <a:xfrm>
          <a:off x="0" y="749770"/>
          <a:ext cx="8229600" cy="7110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Use of Exchange platform as an alternate means for acquisition </a:t>
          </a:r>
          <a:r>
            <a:rPr lang="en-US" sz="1800" kern="1200" smtClean="0"/>
            <a:t>of shares</a:t>
          </a:r>
          <a:endParaRPr lang="en-US" sz="1800" kern="1200" dirty="0"/>
        </a:p>
      </dsp:txBody>
      <dsp:txXfrm>
        <a:off x="34711" y="784481"/>
        <a:ext cx="8160178" cy="641645"/>
      </dsp:txXfrm>
    </dsp:sp>
    <dsp:sp modelId="{2F84C7F5-25C4-4AD4-BD3D-697BC616682E}">
      <dsp:nvSpPr>
        <dsp:cNvPr id="0" name=""/>
        <dsp:cNvSpPr/>
      </dsp:nvSpPr>
      <dsp:spPr>
        <a:xfrm>
          <a:off x="0" y="1492518"/>
          <a:ext cx="8229600" cy="711067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Robust secondary market operating process that seamlessly links the investor, broker, exchange platform, the clearing corporation, the clearing banker and the depository</a:t>
          </a:r>
          <a:endParaRPr lang="en-US" sz="1800" kern="1200"/>
        </a:p>
      </dsp:txBody>
      <dsp:txXfrm>
        <a:off x="34711" y="1527229"/>
        <a:ext cx="8160178" cy="641645"/>
      </dsp:txXfrm>
    </dsp:sp>
    <dsp:sp modelId="{55EE1432-0791-4D17-9BDB-4531CF83D1CE}">
      <dsp:nvSpPr>
        <dsp:cNvPr id="0" name=""/>
        <dsp:cNvSpPr/>
      </dsp:nvSpPr>
      <dsp:spPr>
        <a:xfrm>
          <a:off x="0" y="2235265"/>
          <a:ext cx="8229600" cy="7110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Tax benefit of using an Exchange platform</a:t>
          </a:r>
          <a:endParaRPr lang="en-US" sz="1800" kern="1200"/>
        </a:p>
      </dsp:txBody>
      <dsp:txXfrm>
        <a:off x="34711" y="2269976"/>
        <a:ext cx="8160178" cy="641645"/>
      </dsp:txXfrm>
    </dsp:sp>
    <dsp:sp modelId="{B27044C9-3FD1-49EC-8435-EF039DD36386}">
      <dsp:nvSpPr>
        <dsp:cNvPr id="0" name=""/>
        <dsp:cNvSpPr/>
      </dsp:nvSpPr>
      <dsp:spPr>
        <a:xfrm>
          <a:off x="0" y="2978013"/>
          <a:ext cx="8229600" cy="711067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Robust clearing and settlement mechanisms of secondary market brings efficiency in the system</a:t>
          </a:r>
          <a:endParaRPr lang="en-US" sz="1800" kern="1200"/>
        </a:p>
      </dsp:txBody>
      <dsp:txXfrm>
        <a:off x="34711" y="3012724"/>
        <a:ext cx="8160178" cy="641645"/>
      </dsp:txXfrm>
    </dsp:sp>
    <dsp:sp modelId="{FEBCAA08-D790-4ED5-BEF2-D1C3AF268752}">
      <dsp:nvSpPr>
        <dsp:cNvPr id="0" name=""/>
        <dsp:cNvSpPr/>
      </dsp:nvSpPr>
      <dsp:spPr>
        <a:xfrm>
          <a:off x="0" y="3720760"/>
          <a:ext cx="8229600" cy="7110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Acquisition process under the regulatory framework of Exchange bringing trust in the market</a:t>
          </a:r>
          <a:endParaRPr lang="en-US" sz="1800" kern="1200"/>
        </a:p>
      </dsp:txBody>
      <dsp:txXfrm>
        <a:off x="34711" y="3755471"/>
        <a:ext cx="8160178" cy="641645"/>
      </dsp:txXfrm>
    </dsp:sp>
    <dsp:sp modelId="{45007B97-62E8-47C0-92DD-F617DEDB1ABA}">
      <dsp:nvSpPr>
        <dsp:cNvPr id="0" name=""/>
        <dsp:cNvSpPr/>
      </dsp:nvSpPr>
      <dsp:spPr>
        <a:xfrm>
          <a:off x="0" y="4463508"/>
          <a:ext cx="8229600" cy="711067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Real time disseminate of information brings transparency in the process</a:t>
          </a:r>
          <a:endParaRPr lang="en-US" sz="1800" kern="1200"/>
        </a:p>
      </dsp:txBody>
      <dsp:txXfrm>
        <a:off x="34711" y="4498219"/>
        <a:ext cx="8160178" cy="641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DFE7CE6-1392-4B24-A318-F463408B2485}" type="datetimeFigureOut">
              <a:rPr lang="en-US"/>
              <a:pPr>
                <a:defRPr/>
              </a:pPr>
              <a:t>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4C24783-2D96-46D4-832E-67C846117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90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9D12AFC-1F5E-4D86-A9BE-F587DC9CDB1A}" type="datetimeFigureOut">
              <a:rPr lang="en-US"/>
              <a:pPr>
                <a:defRPr/>
              </a:pPr>
              <a:t>1/15/2016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966472D-56FD-4C77-B25C-6F105B7027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0327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6472D-56FD-4C77-B25C-6F105B7027C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845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.xml"/><Relationship Id="rId4" Type="http://schemas.openxmlformats.org/officeDocument/2006/relationships/image" Target="../media/image9.jpe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>
            <a:grpSpLocks/>
          </p:cNvGrpSpPr>
          <p:nvPr userDrawn="1"/>
        </p:nvGrpSpPr>
        <p:grpSpPr bwMode="auto">
          <a:xfrm>
            <a:off x="228600" y="1235075"/>
            <a:ext cx="8305800" cy="5013325"/>
            <a:chOff x="419100" y="1190792"/>
            <a:chExt cx="8305800" cy="4911559"/>
          </a:xfrm>
        </p:grpSpPr>
        <p:sp>
          <p:nvSpPr>
            <p:cNvPr id="4" name="Rectangle 101"/>
            <p:cNvSpPr/>
            <p:nvPr userDrawn="1"/>
          </p:nvSpPr>
          <p:spPr>
            <a:xfrm>
              <a:off x="2643188" y="5816180"/>
              <a:ext cx="6081712" cy="1835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biLevel thresh="50000"/>
            </a:blip>
            <a:srcRect t="1558"/>
            <a:stretch>
              <a:fillRect/>
            </a:stretch>
          </p:blipFill>
          <p:spPr bwMode="auto">
            <a:xfrm>
              <a:off x="419100" y="4175130"/>
              <a:ext cx="2307497" cy="1772446"/>
            </a:xfrm>
            <a:prstGeom prst="rect">
              <a:avLst/>
            </a:prstGeom>
            <a:solidFill>
              <a:schemeClr val="bg1">
                <a:alpha val="47000"/>
              </a:schemeClr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6" name="Rectangle 88"/>
            <p:cNvSpPr/>
            <p:nvPr userDrawn="1"/>
          </p:nvSpPr>
          <p:spPr>
            <a:xfrm>
              <a:off x="419100" y="5965487"/>
              <a:ext cx="8305800" cy="136864"/>
            </a:xfrm>
            <a:prstGeom prst="rect">
              <a:avLst/>
            </a:prstGeom>
            <a:solidFill>
              <a:srgbClr val="0771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103"/>
            <p:cNvSpPr/>
            <p:nvPr userDrawn="1"/>
          </p:nvSpPr>
          <p:spPr>
            <a:xfrm>
              <a:off x="419100" y="1190792"/>
              <a:ext cx="8305800" cy="136864"/>
            </a:xfrm>
            <a:prstGeom prst="rect">
              <a:avLst/>
            </a:prstGeom>
            <a:solidFill>
              <a:srgbClr val="0771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5913" y="0"/>
            <a:ext cx="247808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667000" y="3886200"/>
            <a:ext cx="5181600" cy="1828800"/>
          </a:xfrm>
          <a:prstGeom prst="rect">
            <a:avLst/>
          </a:prstGeom>
        </p:spPr>
        <p:txBody>
          <a:bodyPr anchor="b"/>
          <a:lstStyle>
            <a:lvl1pPr>
              <a:defRPr sz="4000" cap="all" baseline="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299" y="1752600"/>
            <a:ext cx="8156332" cy="4343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57201" y="6337300"/>
            <a:ext cx="5908431" cy="2286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AutoNum type="arabicParenBoth"/>
              <a:defRPr sz="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Text Placeholder 116"/>
          <p:cNvSpPr>
            <a:spLocks noGrp="1"/>
          </p:cNvSpPr>
          <p:nvPr>
            <p:ph type="body" sz="quarter" idx="14"/>
          </p:nvPr>
        </p:nvSpPr>
        <p:spPr>
          <a:xfrm>
            <a:off x="485016" y="1190610"/>
            <a:ext cx="8195951" cy="338554"/>
          </a:xfrm>
          <a:solidFill>
            <a:srgbClr val="0771B0"/>
          </a:solidFill>
        </p:spPr>
        <p:txBody>
          <a:bodyPr anchor="ctr">
            <a:no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C2072-BD5C-4AD2-B217-3B1B27A4560E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17112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299" y="1752600"/>
            <a:ext cx="3882683" cy="4343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04939" y="1752600"/>
            <a:ext cx="3882683" cy="4343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57201" y="6337300"/>
            <a:ext cx="5908431" cy="2286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AutoNum type="arabicParenBoth"/>
              <a:defRPr sz="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3" name="Text Placeholder 116"/>
          <p:cNvSpPr>
            <a:spLocks noGrp="1"/>
          </p:cNvSpPr>
          <p:nvPr>
            <p:ph type="body" sz="quarter" idx="15"/>
          </p:nvPr>
        </p:nvSpPr>
        <p:spPr>
          <a:xfrm>
            <a:off x="485016" y="1190610"/>
            <a:ext cx="3880365" cy="338554"/>
          </a:xfrm>
          <a:solidFill>
            <a:srgbClr val="0771B0"/>
          </a:solidFill>
        </p:spPr>
        <p:txBody>
          <a:bodyPr anchor="ctr">
            <a:no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16"/>
          <p:cNvSpPr>
            <a:spLocks noGrp="1"/>
          </p:cNvSpPr>
          <p:nvPr>
            <p:ph type="body" sz="quarter" idx="16"/>
          </p:nvPr>
        </p:nvSpPr>
        <p:spPr>
          <a:xfrm>
            <a:off x="4778622" y="1190610"/>
            <a:ext cx="3880365" cy="338554"/>
          </a:xfrm>
          <a:solidFill>
            <a:srgbClr val="0771B0"/>
          </a:solidFill>
        </p:spPr>
        <p:txBody>
          <a:bodyPr anchor="ctr">
            <a:no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4D652-3F38-4FD7-93E7-B98ADDCFE9C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85718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299" y="1638288"/>
            <a:ext cx="3882683" cy="194311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04939" y="1638288"/>
            <a:ext cx="3882683" cy="194311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457201" y="6337300"/>
            <a:ext cx="5908431" cy="2286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AutoNum type="arabicParenBoth"/>
              <a:defRPr sz="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7" name="Text Placeholder 116"/>
          <p:cNvSpPr>
            <a:spLocks noGrp="1"/>
          </p:cNvSpPr>
          <p:nvPr>
            <p:ph type="body" sz="quarter" idx="17"/>
          </p:nvPr>
        </p:nvSpPr>
        <p:spPr>
          <a:xfrm>
            <a:off x="485016" y="1190613"/>
            <a:ext cx="3880365" cy="307777"/>
          </a:xfrm>
          <a:solidFill>
            <a:srgbClr val="0771B0"/>
          </a:solidFill>
        </p:spPr>
        <p:txBody>
          <a:bodyPr anchor="ctr">
            <a:no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16"/>
          <p:cNvSpPr>
            <a:spLocks noGrp="1"/>
          </p:cNvSpPr>
          <p:nvPr>
            <p:ph type="body" sz="quarter" idx="18"/>
          </p:nvPr>
        </p:nvSpPr>
        <p:spPr>
          <a:xfrm>
            <a:off x="4778622" y="1190613"/>
            <a:ext cx="3880365" cy="307777"/>
          </a:xfrm>
          <a:solidFill>
            <a:srgbClr val="0771B0"/>
          </a:solidFill>
        </p:spPr>
        <p:txBody>
          <a:bodyPr anchor="ctr">
            <a:no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9"/>
          </p:nvPr>
        </p:nvSpPr>
        <p:spPr>
          <a:xfrm>
            <a:off x="495299" y="4175130"/>
            <a:ext cx="3882683" cy="194311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Content Placeholder 2"/>
          <p:cNvSpPr>
            <a:spLocks noGrp="1"/>
          </p:cNvSpPr>
          <p:nvPr>
            <p:ph sz="half" idx="20"/>
          </p:nvPr>
        </p:nvSpPr>
        <p:spPr>
          <a:xfrm>
            <a:off x="4804939" y="4175130"/>
            <a:ext cx="3882683" cy="194311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116"/>
          <p:cNvSpPr>
            <a:spLocks noGrp="1"/>
          </p:cNvSpPr>
          <p:nvPr>
            <p:ph type="body" sz="quarter" idx="21"/>
          </p:nvPr>
        </p:nvSpPr>
        <p:spPr>
          <a:xfrm>
            <a:off x="485016" y="3727453"/>
            <a:ext cx="3880365" cy="307777"/>
          </a:xfrm>
          <a:solidFill>
            <a:srgbClr val="0771B0"/>
          </a:solidFill>
        </p:spPr>
        <p:txBody>
          <a:bodyPr anchor="ctr">
            <a:no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116"/>
          <p:cNvSpPr>
            <a:spLocks noGrp="1"/>
          </p:cNvSpPr>
          <p:nvPr>
            <p:ph type="body" sz="quarter" idx="22"/>
          </p:nvPr>
        </p:nvSpPr>
        <p:spPr>
          <a:xfrm>
            <a:off x="4778622" y="3727453"/>
            <a:ext cx="3880365" cy="307777"/>
          </a:xfrm>
          <a:solidFill>
            <a:srgbClr val="0771B0"/>
          </a:solidFill>
        </p:spPr>
        <p:txBody>
          <a:bodyPr anchor="ctr">
            <a:no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B04FC-736E-4554-9071-CF5097438B1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92263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050"/>
            <a:ext cx="6928338" cy="7572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031" y="1219203"/>
            <a:ext cx="82677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D4051-7361-4A93-A5D3-D8BA89C33CF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63935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050"/>
            <a:ext cx="6928338" cy="7572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9100" y="1600203"/>
            <a:ext cx="406351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3290" y="1600203"/>
            <a:ext cx="4063511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A3104-F60F-46AA-A28B-4AE44364E53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89912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7A54E-B212-4A1E-B9CD-DA2DF5D9316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53702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116856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>
            <a:grpSpLocks/>
          </p:cNvGrpSpPr>
          <p:nvPr userDrawn="1"/>
        </p:nvGrpSpPr>
        <p:grpSpPr bwMode="auto">
          <a:xfrm>
            <a:off x="228600" y="1235075"/>
            <a:ext cx="8305800" cy="5013325"/>
            <a:chOff x="419100" y="1190792"/>
            <a:chExt cx="8305800" cy="4911559"/>
          </a:xfrm>
        </p:grpSpPr>
        <p:sp>
          <p:nvSpPr>
            <p:cNvPr id="4" name="Rectangle 101"/>
            <p:cNvSpPr/>
            <p:nvPr userDrawn="1"/>
          </p:nvSpPr>
          <p:spPr>
            <a:xfrm>
              <a:off x="2643188" y="5816180"/>
              <a:ext cx="6081712" cy="1835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biLevel thresh="50000"/>
            </a:blip>
            <a:srcRect t="1558"/>
            <a:stretch>
              <a:fillRect/>
            </a:stretch>
          </p:blipFill>
          <p:spPr bwMode="auto">
            <a:xfrm>
              <a:off x="419100" y="4175130"/>
              <a:ext cx="2307497" cy="1772446"/>
            </a:xfrm>
            <a:prstGeom prst="rect">
              <a:avLst/>
            </a:prstGeom>
            <a:solidFill>
              <a:schemeClr val="bg1">
                <a:alpha val="47000"/>
              </a:schemeClr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6" name="Rectangle 88"/>
            <p:cNvSpPr/>
            <p:nvPr userDrawn="1"/>
          </p:nvSpPr>
          <p:spPr>
            <a:xfrm>
              <a:off x="419100" y="5965487"/>
              <a:ext cx="8305800" cy="136864"/>
            </a:xfrm>
            <a:prstGeom prst="rect">
              <a:avLst/>
            </a:prstGeom>
            <a:solidFill>
              <a:srgbClr val="0771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103"/>
            <p:cNvSpPr/>
            <p:nvPr userDrawn="1"/>
          </p:nvSpPr>
          <p:spPr>
            <a:xfrm>
              <a:off x="419100" y="1190792"/>
              <a:ext cx="8305800" cy="136864"/>
            </a:xfrm>
            <a:prstGeom prst="rect">
              <a:avLst/>
            </a:prstGeom>
            <a:solidFill>
              <a:srgbClr val="0771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667000" y="3886200"/>
            <a:ext cx="5181600" cy="1828800"/>
          </a:xfrm>
          <a:prstGeom prst="rect">
            <a:avLst/>
          </a:prstGeom>
        </p:spPr>
        <p:txBody>
          <a:bodyPr anchor="b"/>
          <a:lstStyle>
            <a:lvl1pPr>
              <a:defRPr sz="4000" cap="all" baseline="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13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739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360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050"/>
            <a:ext cx="6928338" cy="757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22225"/>
            <a:ext cx="2133600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B8C69D2-DF26-4756-91AE-ABFBC859E27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092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324600"/>
            <a:ext cx="211138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30CCF78-780A-4EE1-B0BE-BD57E2B3DA6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531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1"/>
          <p:cNvSpPr/>
          <p:nvPr userDrawn="1"/>
        </p:nvSpPr>
        <p:spPr>
          <a:xfrm>
            <a:off x="2643554" y="5816601"/>
            <a:ext cx="6081346" cy="182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>
            <a:biLevel thresh="50000"/>
          </a:blip>
          <a:srcRect t="1558"/>
          <a:stretch>
            <a:fillRect/>
          </a:stretch>
        </p:blipFill>
        <p:spPr bwMode="auto">
          <a:xfrm>
            <a:off x="419100" y="4175130"/>
            <a:ext cx="2307497" cy="1772446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6" name="Rectangle 11"/>
          <p:cNvSpPr/>
          <p:nvPr userDrawn="1"/>
        </p:nvSpPr>
        <p:spPr>
          <a:xfrm>
            <a:off x="419100" y="5916614"/>
            <a:ext cx="8305800" cy="136525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88"/>
          <p:cNvSpPr/>
          <p:nvPr userDrawn="1"/>
        </p:nvSpPr>
        <p:spPr>
          <a:xfrm>
            <a:off x="419100" y="5965826"/>
            <a:ext cx="8305800" cy="136525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McK Confidential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899638" y="942976"/>
            <a:ext cx="2825262" cy="21313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defTabSz="977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77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77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77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77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zh-CN" sz="1385" dirty="0" smtClean="0">
                <a:solidFill>
                  <a:prstClr val="black"/>
                </a:solidFill>
                <a:latin typeface="Calibri" pitchFamily="34" charset="0"/>
              </a:rPr>
              <a:t>BSE Ltd.</a:t>
            </a:r>
          </a:p>
        </p:txBody>
      </p:sp>
      <p:sp>
        <p:nvSpPr>
          <p:cNvPr id="9" name="Rectangle 103"/>
          <p:cNvSpPr/>
          <p:nvPr userDrawn="1"/>
        </p:nvSpPr>
        <p:spPr>
          <a:xfrm>
            <a:off x="419100" y="1190626"/>
            <a:ext cx="8305800" cy="136525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9" descr="C:\Documents and Settings\sameer.vaze\Local Settings\Temp\notes4E85C8\BSE NEW LOGO-01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6" y="381000"/>
            <a:ext cx="127488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3377" y="3440001"/>
            <a:ext cx="5184553" cy="522291"/>
          </a:xfrm>
        </p:spPr>
        <p:txBody>
          <a:bodyPr tIns="0" bIns="0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693377" y="2720971"/>
            <a:ext cx="5184553" cy="664797"/>
          </a:xfrm>
        </p:spPr>
        <p:txBody>
          <a:bodyPr tIns="0" bIns="0"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73439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Documents and Settings\sridhar.menon\My Documents\BSE LOGO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539" y="5715000"/>
            <a:ext cx="15562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9036" y="3470534"/>
            <a:ext cx="5184553" cy="522291"/>
          </a:xfrm>
        </p:spPr>
        <p:txBody>
          <a:bodyPr tIns="0" bIns="0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919036" y="2751504"/>
            <a:ext cx="5184553" cy="664797"/>
          </a:xfrm>
        </p:spPr>
        <p:txBody>
          <a:bodyPr tIns="0" bIns="0"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116"/>
          <p:cNvSpPr>
            <a:spLocks noGrp="1"/>
          </p:cNvSpPr>
          <p:nvPr>
            <p:ph type="body" sz="quarter" idx="12"/>
          </p:nvPr>
        </p:nvSpPr>
        <p:spPr>
          <a:xfrm>
            <a:off x="773712" y="2670170"/>
            <a:ext cx="1950426" cy="1430347"/>
          </a:xfrm>
          <a:solidFill>
            <a:srgbClr val="0771B0"/>
          </a:solidFill>
          <a:effectLst>
            <a:reflection blurRad="6350" stA="50000" endA="295" endPos="92000" dist="101600" dir="5400000" sy="-100000" algn="bl" rotWithShape="0"/>
          </a:effectLst>
          <a:scene3d>
            <a:camera prst="orthographicFront"/>
            <a:lightRig rig="threePt" dir="t"/>
          </a:scene3d>
          <a:sp3d prstMaterial="softEdge">
            <a:bevelB/>
          </a:sp3d>
        </p:spPr>
        <p:txBody>
          <a:bodyPr anchor="ctr">
            <a:normAutofit/>
          </a:bodyPr>
          <a:lstStyle>
            <a:lvl1pPr marL="0" indent="0" algn="ctr">
              <a:buNone/>
              <a:defRPr sz="4062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409088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108"/>
              </a:spcBef>
              <a:defRPr/>
            </a:lvl1pPr>
            <a:lvl2pPr>
              <a:spcBef>
                <a:spcPts val="1108"/>
              </a:spcBef>
              <a:defRPr/>
            </a:lvl2pPr>
            <a:lvl3pPr>
              <a:spcBef>
                <a:spcPts val="1108"/>
              </a:spcBef>
              <a:defRPr/>
            </a:lvl3pPr>
            <a:lvl4pPr>
              <a:spcBef>
                <a:spcPts val="1108"/>
              </a:spcBef>
              <a:defRPr/>
            </a:lvl4pPr>
            <a:lvl5pPr>
              <a:spcBef>
                <a:spcPts val="1108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57200" y="6337300"/>
            <a:ext cx="5908431" cy="2286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AutoNum type="arabicParenBoth"/>
              <a:defRPr sz="738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6E8EC-8411-4E54-82D5-26031B95288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47845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299" y="1752600"/>
            <a:ext cx="8156332" cy="4343400"/>
          </a:xfrm>
        </p:spPr>
        <p:txBody>
          <a:bodyPr>
            <a:normAutofit/>
          </a:bodyPr>
          <a:lstStyle>
            <a:lvl1pPr>
              <a:defRPr sz="1662"/>
            </a:lvl1pPr>
            <a:lvl2pPr>
              <a:defRPr sz="1662"/>
            </a:lvl2pPr>
            <a:lvl3pPr>
              <a:defRPr sz="1662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57200" y="6337300"/>
            <a:ext cx="5908431" cy="2286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AutoNum type="arabicParenBoth"/>
              <a:defRPr sz="738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Text Placeholder 116"/>
          <p:cNvSpPr>
            <a:spLocks noGrp="1"/>
          </p:cNvSpPr>
          <p:nvPr>
            <p:ph type="body" sz="quarter" idx="14"/>
          </p:nvPr>
        </p:nvSpPr>
        <p:spPr>
          <a:xfrm>
            <a:off x="485015" y="1190610"/>
            <a:ext cx="8195951" cy="338554"/>
          </a:xfrm>
          <a:solidFill>
            <a:srgbClr val="0771B0"/>
          </a:solidFill>
        </p:spPr>
        <p:txBody>
          <a:bodyPr anchor="ctr">
            <a:noAutofit/>
          </a:bodyPr>
          <a:lstStyle>
            <a:lvl1pPr marL="0" indent="0" algn="l">
              <a:buNone/>
              <a:defRPr sz="1477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2C966-F1F2-46C0-B4C2-AF8A4DCD89D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60825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299" y="1752600"/>
            <a:ext cx="3882683" cy="4343400"/>
          </a:xfrm>
        </p:spPr>
        <p:txBody>
          <a:bodyPr>
            <a:normAutofit/>
          </a:bodyPr>
          <a:lstStyle>
            <a:lvl1pPr>
              <a:defRPr sz="1662"/>
            </a:lvl1pPr>
            <a:lvl2pPr>
              <a:defRPr sz="1662"/>
            </a:lvl2pPr>
            <a:lvl3pPr>
              <a:defRPr sz="1662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04939" y="1752600"/>
            <a:ext cx="3882683" cy="4343400"/>
          </a:xfrm>
        </p:spPr>
        <p:txBody>
          <a:bodyPr>
            <a:normAutofit/>
          </a:bodyPr>
          <a:lstStyle>
            <a:lvl1pPr>
              <a:defRPr sz="1662"/>
            </a:lvl1pPr>
            <a:lvl2pPr>
              <a:defRPr sz="1662"/>
            </a:lvl2pPr>
            <a:lvl3pPr>
              <a:defRPr sz="1662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57200" y="6337300"/>
            <a:ext cx="5908431" cy="2286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AutoNum type="arabicParenBoth"/>
              <a:defRPr sz="738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3" name="Text Placeholder 116"/>
          <p:cNvSpPr>
            <a:spLocks noGrp="1"/>
          </p:cNvSpPr>
          <p:nvPr>
            <p:ph type="body" sz="quarter" idx="15"/>
          </p:nvPr>
        </p:nvSpPr>
        <p:spPr>
          <a:xfrm>
            <a:off x="485015" y="1190610"/>
            <a:ext cx="3880365" cy="338554"/>
          </a:xfrm>
          <a:solidFill>
            <a:srgbClr val="0771B0"/>
          </a:solidFill>
        </p:spPr>
        <p:txBody>
          <a:bodyPr anchor="ctr">
            <a:noAutofit/>
          </a:bodyPr>
          <a:lstStyle>
            <a:lvl1pPr marL="0" indent="0" algn="l">
              <a:buNone/>
              <a:defRPr sz="1477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16"/>
          <p:cNvSpPr>
            <a:spLocks noGrp="1"/>
          </p:cNvSpPr>
          <p:nvPr>
            <p:ph type="body" sz="quarter" idx="16"/>
          </p:nvPr>
        </p:nvSpPr>
        <p:spPr>
          <a:xfrm>
            <a:off x="4778621" y="1190610"/>
            <a:ext cx="3880365" cy="338554"/>
          </a:xfrm>
          <a:solidFill>
            <a:srgbClr val="0771B0"/>
          </a:solidFill>
        </p:spPr>
        <p:txBody>
          <a:bodyPr anchor="ctr">
            <a:noAutofit/>
          </a:bodyPr>
          <a:lstStyle>
            <a:lvl1pPr marL="0" indent="0" algn="l">
              <a:buNone/>
              <a:defRPr sz="1477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64D86-59E3-4120-ACE0-9825CBC90EE9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5923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299" y="1638288"/>
            <a:ext cx="3882683" cy="1943112"/>
          </a:xfrm>
        </p:spPr>
        <p:txBody>
          <a:bodyPr>
            <a:normAutofit/>
          </a:bodyPr>
          <a:lstStyle>
            <a:lvl1pPr>
              <a:defRPr sz="1477"/>
            </a:lvl1pPr>
            <a:lvl2pPr>
              <a:defRPr sz="1477"/>
            </a:lvl2pPr>
            <a:lvl3pPr>
              <a:defRPr sz="1477"/>
            </a:lvl3pPr>
            <a:lvl4pPr>
              <a:defRPr sz="1477"/>
            </a:lvl4pPr>
            <a:lvl5pPr>
              <a:defRPr sz="1477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04939" y="1638288"/>
            <a:ext cx="3882683" cy="1943112"/>
          </a:xfrm>
        </p:spPr>
        <p:txBody>
          <a:bodyPr>
            <a:normAutofit/>
          </a:bodyPr>
          <a:lstStyle>
            <a:lvl1pPr>
              <a:defRPr sz="1477"/>
            </a:lvl1pPr>
            <a:lvl2pPr>
              <a:defRPr sz="1477"/>
            </a:lvl2pPr>
            <a:lvl3pPr>
              <a:defRPr sz="1477"/>
            </a:lvl3pPr>
            <a:lvl4pPr>
              <a:defRPr sz="1477"/>
            </a:lvl4pPr>
            <a:lvl5pPr>
              <a:defRPr sz="1477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457200" y="6337300"/>
            <a:ext cx="5908431" cy="2286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AutoNum type="arabicParenBoth"/>
              <a:defRPr sz="738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7" name="Text Placeholder 116"/>
          <p:cNvSpPr>
            <a:spLocks noGrp="1"/>
          </p:cNvSpPr>
          <p:nvPr>
            <p:ph type="body" sz="quarter" idx="17"/>
          </p:nvPr>
        </p:nvSpPr>
        <p:spPr>
          <a:xfrm>
            <a:off x="485015" y="1190611"/>
            <a:ext cx="3880365" cy="307777"/>
          </a:xfrm>
          <a:solidFill>
            <a:srgbClr val="0771B0"/>
          </a:solidFill>
        </p:spPr>
        <p:txBody>
          <a:bodyPr anchor="ctr">
            <a:noAutofit/>
          </a:bodyPr>
          <a:lstStyle>
            <a:lvl1pPr marL="0" indent="0" algn="l">
              <a:buNone/>
              <a:defRPr sz="1292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16"/>
          <p:cNvSpPr>
            <a:spLocks noGrp="1"/>
          </p:cNvSpPr>
          <p:nvPr>
            <p:ph type="body" sz="quarter" idx="18"/>
          </p:nvPr>
        </p:nvSpPr>
        <p:spPr>
          <a:xfrm>
            <a:off x="4778621" y="1190611"/>
            <a:ext cx="3880365" cy="307777"/>
          </a:xfrm>
          <a:solidFill>
            <a:srgbClr val="0771B0"/>
          </a:solidFill>
        </p:spPr>
        <p:txBody>
          <a:bodyPr anchor="ctr">
            <a:noAutofit/>
          </a:bodyPr>
          <a:lstStyle>
            <a:lvl1pPr marL="0" indent="0" algn="l">
              <a:buNone/>
              <a:defRPr sz="1292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9"/>
          </p:nvPr>
        </p:nvSpPr>
        <p:spPr>
          <a:xfrm>
            <a:off x="495299" y="4175130"/>
            <a:ext cx="3882683" cy="1943112"/>
          </a:xfrm>
        </p:spPr>
        <p:txBody>
          <a:bodyPr>
            <a:normAutofit/>
          </a:bodyPr>
          <a:lstStyle>
            <a:lvl1pPr>
              <a:defRPr sz="1477"/>
            </a:lvl1pPr>
            <a:lvl2pPr>
              <a:defRPr sz="1477"/>
            </a:lvl2pPr>
            <a:lvl3pPr>
              <a:defRPr sz="1477"/>
            </a:lvl3pPr>
            <a:lvl4pPr>
              <a:defRPr sz="1477"/>
            </a:lvl4pPr>
            <a:lvl5pPr>
              <a:defRPr sz="1477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Content Placeholder 2"/>
          <p:cNvSpPr>
            <a:spLocks noGrp="1"/>
          </p:cNvSpPr>
          <p:nvPr>
            <p:ph sz="half" idx="20"/>
          </p:nvPr>
        </p:nvSpPr>
        <p:spPr>
          <a:xfrm>
            <a:off x="4804939" y="4175130"/>
            <a:ext cx="3882683" cy="1943112"/>
          </a:xfrm>
        </p:spPr>
        <p:txBody>
          <a:bodyPr>
            <a:normAutofit/>
          </a:bodyPr>
          <a:lstStyle>
            <a:lvl1pPr>
              <a:defRPr sz="1477"/>
            </a:lvl1pPr>
            <a:lvl2pPr>
              <a:defRPr sz="1477"/>
            </a:lvl2pPr>
            <a:lvl3pPr>
              <a:defRPr sz="1477"/>
            </a:lvl3pPr>
            <a:lvl4pPr>
              <a:defRPr sz="1477"/>
            </a:lvl4pPr>
            <a:lvl5pPr>
              <a:defRPr sz="1477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116"/>
          <p:cNvSpPr>
            <a:spLocks noGrp="1"/>
          </p:cNvSpPr>
          <p:nvPr>
            <p:ph type="body" sz="quarter" idx="21"/>
          </p:nvPr>
        </p:nvSpPr>
        <p:spPr>
          <a:xfrm>
            <a:off x="485015" y="3727453"/>
            <a:ext cx="3880365" cy="307777"/>
          </a:xfrm>
          <a:solidFill>
            <a:srgbClr val="0771B0"/>
          </a:solidFill>
        </p:spPr>
        <p:txBody>
          <a:bodyPr anchor="ctr">
            <a:noAutofit/>
          </a:bodyPr>
          <a:lstStyle>
            <a:lvl1pPr marL="0" indent="0" algn="l">
              <a:buNone/>
              <a:defRPr sz="1292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116"/>
          <p:cNvSpPr>
            <a:spLocks noGrp="1"/>
          </p:cNvSpPr>
          <p:nvPr>
            <p:ph type="body" sz="quarter" idx="22"/>
          </p:nvPr>
        </p:nvSpPr>
        <p:spPr>
          <a:xfrm>
            <a:off x="4778621" y="3727453"/>
            <a:ext cx="3880365" cy="307777"/>
          </a:xfrm>
          <a:solidFill>
            <a:srgbClr val="0771B0"/>
          </a:solidFill>
        </p:spPr>
        <p:txBody>
          <a:bodyPr anchor="ctr">
            <a:noAutofit/>
          </a:bodyPr>
          <a:lstStyle>
            <a:lvl1pPr marL="0" indent="0" algn="l">
              <a:buNone/>
              <a:defRPr sz="1292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1C48A-B92E-4091-9C5C-CC12778E543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40282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050"/>
            <a:ext cx="6928338" cy="7572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031" y="1219201"/>
            <a:ext cx="82677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D3607-1897-4C15-A16C-EE4DCFA930C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46155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050"/>
            <a:ext cx="6928338" cy="7572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9100" y="1600201"/>
            <a:ext cx="406351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3289" y="1600201"/>
            <a:ext cx="4063511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D8079-228E-4C8C-ABCD-754E2C7D9F0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9763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04077-952C-455C-99CA-B6CAA7ED6B01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09413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58670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280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050"/>
            <a:ext cx="6928338" cy="757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22225"/>
            <a:ext cx="2133600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B8C69D2-DF26-4756-91AE-ABFBC859E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324600"/>
            <a:ext cx="211138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30CCF78-780A-4EE1-B0BE-BD57E2B3DA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1"/>
          </p:nvPr>
        </p:nvSpPr>
        <p:spPr>
          <a:xfrm>
            <a:off x="6553200" y="22225"/>
            <a:ext cx="2133600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1"/>
          <p:cNvSpPr/>
          <p:nvPr userDrawn="1"/>
        </p:nvSpPr>
        <p:spPr>
          <a:xfrm>
            <a:off x="2643188" y="5816600"/>
            <a:ext cx="6081712" cy="182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>
            <a:biLevel thresh="50000"/>
          </a:blip>
          <a:srcRect t="1558"/>
          <a:stretch>
            <a:fillRect/>
          </a:stretch>
        </p:blipFill>
        <p:spPr bwMode="auto">
          <a:xfrm>
            <a:off x="419101" y="4175130"/>
            <a:ext cx="2307497" cy="1772446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6" name="Rectangle 11"/>
          <p:cNvSpPr/>
          <p:nvPr userDrawn="1"/>
        </p:nvSpPr>
        <p:spPr>
          <a:xfrm>
            <a:off x="419100" y="5916613"/>
            <a:ext cx="8305800" cy="136525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8"/>
          <p:cNvSpPr/>
          <p:nvPr userDrawn="1"/>
        </p:nvSpPr>
        <p:spPr>
          <a:xfrm>
            <a:off x="419100" y="5965825"/>
            <a:ext cx="8305800" cy="136525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McK Confidential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899150" y="942975"/>
            <a:ext cx="2825750" cy="23018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defTabSz="977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77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77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77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77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zh-CN" sz="1500" dirty="0" smtClean="0">
                <a:solidFill>
                  <a:prstClr val="black"/>
                </a:solidFill>
                <a:latin typeface="Calibri" pitchFamily="34" charset="0"/>
              </a:rPr>
              <a:t>BSE Ltd.</a:t>
            </a:r>
          </a:p>
        </p:txBody>
      </p:sp>
      <p:sp>
        <p:nvSpPr>
          <p:cNvPr id="9" name="Rectangle 103"/>
          <p:cNvSpPr/>
          <p:nvPr userDrawn="1"/>
        </p:nvSpPr>
        <p:spPr>
          <a:xfrm>
            <a:off x="419100" y="1190625"/>
            <a:ext cx="8305800" cy="136525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9" descr="C:\Documents and Settings\sameer.vaze\Local Settings\Temp\notes4E85C8\BSE NEW LOGO-01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138" y="381000"/>
            <a:ext cx="1274762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3378" y="3440003"/>
            <a:ext cx="5184553" cy="522291"/>
          </a:xfrm>
        </p:spPr>
        <p:txBody>
          <a:bodyPr tIns="0" bIns="0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693378" y="2720973"/>
            <a:ext cx="5184553" cy="664797"/>
          </a:xfrm>
        </p:spPr>
        <p:txBody>
          <a:bodyPr tIns="0" bIns="0"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69388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81"/>
          <p:cNvSpPr txBox="1">
            <a:spLocks noChangeArrowheads="1"/>
          </p:cNvSpPr>
          <p:nvPr userDrawn="1"/>
        </p:nvSpPr>
        <p:spPr bwMode="auto">
          <a:xfrm>
            <a:off x="679450" y="1150938"/>
            <a:ext cx="800100" cy="184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200" b="1" smtClean="0">
                <a:solidFill>
                  <a:prstClr val="black"/>
                </a:solidFill>
                <a:latin typeface="Calibri" pitchFamily="34" charset="0"/>
              </a:rPr>
              <a:t>Section</a:t>
            </a:r>
          </a:p>
        </p:txBody>
      </p:sp>
      <p:sp>
        <p:nvSpPr>
          <p:cNvPr id="22" name="TextBox 82"/>
          <p:cNvSpPr txBox="1">
            <a:spLocks noChangeArrowheads="1"/>
          </p:cNvSpPr>
          <p:nvPr userDrawn="1"/>
        </p:nvSpPr>
        <p:spPr bwMode="auto">
          <a:xfrm>
            <a:off x="1574800" y="1157288"/>
            <a:ext cx="966788" cy="184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b="1" smtClean="0">
                <a:solidFill>
                  <a:prstClr val="black"/>
                </a:solidFill>
                <a:latin typeface="Calibri" pitchFamily="34" charset="0"/>
              </a:rPr>
              <a:t>Contents</a:t>
            </a:r>
          </a:p>
        </p:txBody>
      </p:sp>
      <p:cxnSp>
        <p:nvCxnSpPr>
          <p:cNvPr id="23" name="Straight Connector 83"/>
          <p:cNvCxnSpPr>
            <a:cxnSpLocks noChangeShapeType="1"/>
          </p:cNvCxnSpPr>
          <p:nvPr userDrawn="1"/>
        </p:nvCxnSpPr>
        <p:spPr bwMode="auto">
          <a:xfrm>
            <a:off x="1541463" y="1365250"/>
            <a:ext cx="6061075" cy="3175"/>
          </a:xfrm>
          <a:prstGeom prst="line">
            <a:avLst/>
          </a:prstGeom>
          <a:noFill/>
          <a:ln w="31750" algn="ctr">
            <a:solidFill>
              <a:srgbClr val="0771B0"/>
            </a:solidFill>
            <a:round/>
            <a:headEnd/>
            <a:tailEnd/>
          </a:ln>
        </p:spPr>
      </p:cxnSp>
      <p:cxnSp>
        <p:nvCxnSpPr>
          <p:cNvPr id="24" name="Straight Connector 90"/>
          <p:cNvCxnSpPr>
            <a:cxnSpLocks noChangeShapeType="1"/>
          </p:cNvCxnSpPr>
          <p:nvPr userDrawn="1"/>
        </p:nvCxnSpPr>
        <p:spPr bwMode="auto">
          <a:xfrm>
            <a:off x="828675" y="1365250"/>
            <a:ext cx="508000" cy="1588"/>
          </a:xfrm>
          <a:prstGeom prst="line">
            <a:avLst/>
          </a:prstGeom>
          <a:noFill/>
          <a:ln w="31750" algn="ctr">
            <a:solidFill>
              <a:srgbClr val="0771B0"/>
            </a:solidFill>
            <a:round/>
            <a:headEnd/>
            <a:tailEnd/>
          </a:ln>
        </p:spPr>
      </p:cxnSp>
      <p:sp>
        <p:nvSpPr>
          <p:cNvPr id="25" name="TextBox 101"/>
          <p:cNvSpPr txBox="1">
            <a:spLocks noChangeArrowheads="1"/>
          </p:cNvSpPr>
          <p:nvPr userDrawn="1"/>
        </p:nvSpPr>
        <p:spPr bwMode="auto">
          <a:xfrm>
            <a:off x="7640638" y="1150938"/>
            <a:ext cx="800100" cy="184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200" b="1" smtClean="0">
                <a:solidFill>
                  <a:prstClr val="black"/>
                </a:solidFill>
                <a:latin typeface="Calibri" pitchFamily="34" charset="0"/>
              </a:rPr>
              <a:t>Page</a:t>
            </a:r>
          </a:p>
        </p:txBody>
      </p:sp>
      <p:cxnSp>
        <p:nvCxnSpPr>
          <p:cNvPr id="26" name="Straight Connector 105"/>
          <p:cNvCxnSpPr>
            <a:cxnSpLocks noChangeShapeType="1"/>
          </p:cNvCxnSpPr>
          <p:nvPr userDrawn="1"/>
        </p:nvCxnSpPr>
        <p:spPr bwMode="auto">
          <a:xfrm>
            <a:off x="7800975" y="1365250"/>
            <a:ext cx="506413" cy="1588"/>
          </a:xfrm>
          <a:prstGeom prst="line">
            <a:avLst/>
          </a:prstGeom>
          <a:noFill/>
          <a:ln w="31750" algn="ctr">
            <a:solidFill>
              <a:srgbClr val="0771B0"/>
            </a:solidFill>
            <a:round/>
            <a:headEnd/>
            <a:tailEnd/>
          </a:ln>
        </p:spPr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7" name="Text Placeholder 116"/>
          <p:cNvSpPr>
            <a:spLocks noGrp="1"/>
          </p:cNvSpPr>
          <p:nvPr>
            <p:ph type="body" sz="quarter" idx="12"/>
          </p:nvPr>
        </p:nvSpPr>
        <p:spPr>
          <a:xfrm>
            <a:off x="829384" y="1625588"/>
            <a:ext cx="506437" cy="548640"/>
          </a:xfrm>
          <a:solidFill>
            <a:srgbClr val="0771B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116"/>
          <p:cNvSpPr>
            <a:spLocks noGrp="1"/>
          </p:cNvSpPr>
          <p:nvPr>
            <p:ph type="body" sz="quarter" idx="13"/>
          </p:nvPr>
        </p:nvSpPr>
        <p:spPr>
          <a:xfrm>
            <a:off x="1541566" y="1712901"/>
            <a:ext cx="6060870" cy="374014"/>
          </a:xfrm>
          <a:solidFill>
            <a:srgbClr val="0771B0">
              <a:alpha val="7000"/>
            </a:srgbClr>
          </a:solidFill>
        </p:spPr>
        <p:txBody>
          <a:bodyPr lIns="228600" anchor="ctr">
            <a:normAutofit/>
          </a:bodyPr>
          <a:lstStyle>
            <a:lvl1pPr marL="0" indent="0" algn="l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Text Placeholder 116"/>
          <p:cNvSpPr>
            <a:spLocks noGrp="1"/>
          </p:cNvSpPr>
          <p:nvPr>
            <p:ph type="body" sz="quarter" idx="14"/>
          </p:nvPr>
        </p:nvSpPr>
        <p:spPr>
          <a:xfrm>
            <a:off x="7800978" y="1712901"/>
            <a:ext cx="506437" cy="374014"/>
          </a:xfrm>
          <a:solidFill>
            <a:srgbClr val="0771B0">
              <a:alpha val="7000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8" name="Text Placeholder 116"/>
          <p:cNvSpPr>
            <a:spLocks noGrp="1"/>
          </p:cNvSpPr>
          <p:nvPr>
            <p:ph type="body" sz="quarter" idx="15"/>
          </p:nvPr>
        </p:nvSpPr>
        <p:spPr>
          <a:xfrm>
            <a:off x="829384" y="2374258"/>
            <a:ext cx="506437" cy="548640"/>
          </a:xfrm>
          <a:solidFill>
            <a:srgbClr val="0771B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9" name="Text Placeholder 116"/>
          <p:cNvSpPr>
            <a:spLocks noGrp="1"/>
          </p:cNvSpPr>
          <p:nvPr>
            <p:ph type="body" sz="quarter" idx="16"/>
          </p:nvPr>
        </p:nvSpPr>
        <p:spPr>
          <a:xfrm>
            <a:off x="1541566" y="2461571"/>
            <a:ext cx="6060870" cy="374014"/>
          </a:xfrm>
          <a:solidFill>
            <a:srgbClr val="0771B0">
              <a:alpha val="7000"/>
            </a:srgbClr>
          </a:solidFill>
        </p:spPr>
        <p:txBody>
          <a:bodyPr lIns="228600" anchor="ctr">
            <a:normAutofit/>
          </a:bodyPr>
          <a:lstStyle>
            <a:lvl1pPr marL="0" indent="0" algn="l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Text Placeholder 116"/>
          <p:cNvSpPr>
            <a:spLocks noGrp="1"/>
          </p:cNvSpPr>
          <p:nvPr>
            <p:ph type="body" sz="quarter" idx="17"/>
          </p:nvPr>
        </p:nvSpPr>
        <p:spPr>
          <a:xfrm>
            <a:off x="7800978" y="2461571"/>
            <a:ext cx="506437" cy="374014"/>
          </a:xfrm>
          <a:solidFill>
            <a:srgbClr val="0771B0">
              <a:alpha val="7000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1" name="Text Placeholder 116"/>
          <p:cNvSpPr>
            <a:spLocks noGrp="1"/>
          </p:cNvSpPr>
          <p:nvPr>
            <p:ph type="body" sz="quarter" idx="18"/>
          </p:nvPr>
        </p:nvSpPr>
        <p:spPr>
          <a:xfrm>
            <a:off x="829384" y="3122928"/>
            <a:ext cx="506437" cy="548640"/>
          </a:xfrm>
          <a:solidFill>
            <a:srgbClr val="0771B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116"/>
          <p:cNvSpPr>
            <a:spLocks noGrp="1"/>
          </p:cNvSpPr>
          <p:nvPr>
            <p:ph type="body" sz="quarter" idx="19"/>
          </p:nvPr>
        </p:nvSpPr>
        <p:spPr>
          <a:xfrm>
            <a:off x="1541566" y="3210241"/>
            <a:ext cx="6060870" cy="374014"/>
          </a:xfrm>
          <a:solidFill>
            <a:srgbClr val="0771B0">
              <a:alpha val="7000"/>
            </a:srgbClr>
          </a:solidFill>
        </p:spPr>
        <p:txBody>
          <a:bodyPr lIns="228600" anchor="ctr">
            <a:normAutofit/>
          </a:bodyPr>
          <a:lstStyle>
            <a:lvl1pPr marL="0" indent="0" algn="l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3" name="Text Placeholder 116"/>
          <p:cNvSpPr>
            <a:spLocks noGrp="1"/>
          </p:cNvSpPr>
          <p:nvPr>
            <p:ph type="body" sz="quarter" idx="20"/>
          </p:nvPr>
        </p:nvSpPr>
        <p:spPr>
          <a:xfrm>
            <a:off x="7800978" y="3210241"/>
            <a:ext cx="506437" cy="374014"/>
          </a:xfrm>
          <a:solidFill>
            <a:srgbClr val="0771B0">
              <a:alpha val="7000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116"/>
          <p:cNvSpPr>
            <a:spLocks noGrp="1"/>
          </p:cNvSpPr>
          <p:nvPr>
            <p:ph type="body" sz="quarter" idx="21"/>
          </p:nvPr>
        </p:nvSpPr>
        <p:spPr>
          <a:xfrm>
            <a:off x="829384" y="3871598"/>
            <a:ext cx="506437" cy="548640"/>
          </a:xfrm>
          <a:solidFill>
            <a:srgbClr val="0771B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5" name="Text Placeholder 116"/>
          <p:cNvSpPr>
            <a:spLocks noGrp="1"/>
          </p:cNvSpPr>
          <p:nvPr>
            <p:ph type="body" sz="quarter" idx="22"/>
          </p:nvPr>
        </p:nvSpPr>
        <p:spPr>
          <a:xfrm>
            <a:off x="1541566" y="3958911"/>
            <a:ext cx="6060870" cy="374014"/>
          </a:xfrm>
          <a:solidFill>
            <a:srgbClr val="0771B0">
              <a:alpha val="7000"/>
            </a:srgbClr>
          </a:solidFill>
        </p:spPr>
        <p:txBody>
          <a:bodyPr lIns="228600" anchor="ctr">
            <a:normAutofit/>
          </a:bodyPr>
          <a:lstStyle>
            <a:lvl1pPr marL="0" indent="0" algn="l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6" name="Text Placeholder 116"/>
          <p:cNvSpPr>
            <a:spLocks noGrp="1"/>
          </p:cNvSpPr>
          <p:nvPr>
            <p:ph type="body" sz="quarter" idx="23"/>
          </p:nvPr>
        </p:nvSpPr>
        <p:spPr>
          <a:xfrm>
            <a:off x="7800978" y="3958911"/>
            <a:ext cx="506437" cy="374014"/>
          </a:xfrm>
          <a:solidFill>
            <a:srgbClr val="0771B0">
              <a:alpha val="7000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7" name="Text Placeholder 116"/>
          <p:cNvSpPr>
            <a:spLocks noGrp="1"/>
          </p:cNvSpPr>
          <p:nvPr>
            <p:ph type="body" sz="quarter" idx="24"/>
          </p:nvPr>
        </p:nvSpPr>
        <p:spPr>
          <a:xfrm>
            <a:off x="829384" y="4620268"/>
            <a:ext cx="506437" cy="548640"/>
          </a:xfrm>
          <a:solidFill>
            <a:srgbClr val="0771B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8" name="Text Placeholder 116"/>
          <p:cNvSpPr>
            <a:spLocks noGrp="1"/>
          </p:cNvSpPr>
          <p:nvPr>
            <p:ph type="body" sz="quarter" idx="25"/>
          </p:nvPr>
        </p:nvSpPr>
        <p:spPr>
          <a:xfrm>
            <a:off x="1541566" y="4707581"/>
            <a:ext cx="6060870" cy="374014"/>
          </a:xfrm>
          <a:solidFill>
            <a:srgbClr val="0771B0">
              <a:alpha val="7000"/>
            </a:srgbClr>
          </a:solidFill>
        </p:spPr>
        <p:txBody>
          <a:bodyPr lIns="228600" anchor="ctr">
            <a:normAutofit/>
          </a:bodyPr>
          <a:lstStyle>
            <a:lvl1pPr marL="0" indent="0" algn="l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9" name="Text Placeholder 116"/>
          <p:cNvSpPr>
            <a:spLocks noGrp="1"/>
          </p:cNvSpPr>
          <p:nvPr>
            <p:ph type="body" sz="quarter" idx="26"/>
          </p:nvPr>
        </p:nvSpPr>
        <p:spPr>
          <a:xfrm>
            <a:off x="7800978" y="4620268"/>
            <a:ext cx="506437" cy="548640"/>
          </a:xfrm>
          <a:solidFill>
            <a:srgbClr val="0771B0">
              <a:alpha val="7000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0" name="Text Placeholder 116"/>
          <p:cNvSpPr>
            <a:spLocks noGrp="1"/>
          </p:cNvSpPr>
          <p:nvPr>
            <p:ph type="body" sz="quarter" idx="27"/>
          </p:nvPr>
        </p:nvSpPr>
        <p:spPr>
          <a:xfrm>
            <a:off x="829384" y="5368938"/>
            <a:ext cx="506437" cy="548640"/>
          </a:xfrm>
          <a:solidFill>
            <a:srgbClr val="0771B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1" name="Text Placeholder 116"/>
          <p:cNvSpPr>
            <a:spLocks noGrp="1"/>
          </p:cNvSpPr>
          <p:nvPr>
            <p:ph type="body" sz="quarter" idx="28"/>
          </p:nvPr>
        </p:nvSpPr>
        <p:spPr>
          <a:xfrm>
            <a:off x="1541566" y="5456251"/>
            <a:ext cx="6060870" cy="374014"/>
          </a:xfrm>
          <a:solidFill>
            <a:srgbClr val="0771B0">
              <a:alpha val="7000"/>
            </a:srgbClr>
          </a:solidFill>
        </p:spPr>
        <p:txBody>
          <a:bodyPr lIns="228600" anchor="ctr">
            <a:normAutofit/>
          </a:bodyPr>
          <a:lstStyle>
            <a:lvl1pPr marL="0" indent="0" algn="l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2" name="Text Placeholder 116"/>
          <p:cNvSpPr>
            <a:spLocks noGrp="1"/>
          </p:cNvSpPr>
          <p:nvPr>
            <p:ph type="body" sz="quarter" idx="29"/>
          </p:nvPr>
        </p:nvSpPr>
        <p:spPr>
          <a:xfrm>
            <a:off x="7800978" y="5456251"/>
            <a:ext cx="506437" cy="374014"/>
          </a:xfrm>
          <a:solidFill>
            <a:srgbClr val="0771B0">
              <a:alpha val="7000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Date Placeholder 10"/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Slide Number Placeholder 11"/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0AE45-106A-4A28-90D3-D09399527B45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62975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Documents and Settings\sridhar.menon\My Documents\BSE LOGO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5050" y="5715000"/>
            <a:ext cx="15573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9037" y="3470536"/>
            <a:ext cx="5184553" cy="522291"/>
          </a:xfrm>
        </p:spPr>
        <p:txBody>
          <a:bodyPr tIns="0" bIns="0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919037" y="2751506"/>
            <a:ext cx="5184553" cy="664797"/>
          </a:xfrm>
        </p:spPr>
        <p:txBody>
          <a:bodyPr tIns="0" bIns="0"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116"/>
          <p:cNvSpPr>
            <a:spLocks noGrp="1"/>
          </p:cNvSpPr>
          <p:nvPr>
            <p:ph type="body" sz="quarter" idx="12"/>
          </p:nvPr>
        </p:nvSpPr>
        <p:spPr>
          <a:xfrm>
            <a:off x="773712" y="2670172"/>
            <a:ext cx="1950426" cy="1430347"/>
          </a:xfrm>
          <a:solidFill>
            <a:srgbClr val="0771B0"/>
          </a:solidFill>
          <a:effectLst>
            <a:reflection blurRad="6350" stA="50000" endA="295" endPos="92000" dist="101600" dir="5400000" sy="-100000" algn="bl" rotWithShape="0"/>
          </a:effectLst>
          <a:scene3d>
            <a:camera prst="orthographicFront"/>
            <a:lightRig rig="threePt" dir="t"/>
          </a:scene3d>
          <a:sp3d prstMaterial="softEdge">
            <a:bevelB/>
          </a:sp3d>
        </p:spPr>
        <p:txBody>
          <a:bodyPr anchor="ctr">
            <a:normAutofit/>
          </a:bodyPr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63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57201" y="6337300"/>
            <a:ext cx="5908431" cy="2286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AutoNum type="arabicParenBoth"/>
              <a:defRPr sz="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1ACD5-D2B1-481F-8913-7A9F25F1CB3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1809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86800" y="6477000"/>
            <a:ext cx="228600" cy="22860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txBody>
          <a:bodyPr wrap="none" lIns="0" tIns="0" rIns="0" bIns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B1A2A3C5-7058-4929-800C-668A9EE5A0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27" name="Group 10"/>
          <p:cNvGrpSpPr>
            <a:grpSpLocks/>
          </p:cNvGrpSpPr>
          <p:nvPr userDrawn="1"/>
        </p:nvGrpSpPr>
        <p:grpSpPr bwMode="auto">
          <a:xfrm>
            <a:off x="228600" y="762000"/>
            <a:ext cx="8686800" cy="346075"/>
            <a:chOff x="266700" y="667379"/>
            <a:chExt cx="9144000" cy="228600"/>
          </a:xfrm>
        </p:grpSpPr>
        <p:cxnSp>
          <p:nvCxnSpPr>
            <p:cNvPr id="12" name="Straight Connector 11"/>
            <p:cNvCxnSpPr/>
            <p:nvPr userDrawn="1"/>
          </p:nvCxnSpPr>
          <p:spPr>
            <a:xfrm>
              <a:off x="266700" y="886542"/>
              <a:ext cx="9144000" cy="1048"/>
            </a:xfrm>
            <a:prstGeom prst="line">
              <a:avLst/>
            </a:prstGeom>
            <a:ln w="31750">
              <a:solidFill>
                <a:srgbClr val="0771B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 userDrawn="1"/>
          </p:nvSpPr>
          <p:spPr>
            <a:xfrm>
              <a:off x="266700" y="667379"/>
              <a:ext cx="228935" cy="228600"/>
            </a:xfrm>
            <a:prstGeom prst="rect">
              <a:avLst/>
            </a:prstGeom>
            <a:solidFill>
              <a:srgbClr val="0771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15" name="Straight Connector 14"/>
          <p:cNvCxnSpPr/>
          <p:nvPr userDrawn="1"/>
        </p:nvCxnSpPr>
        <p:spPr>
          <a:xfrm>
            <a:off x="228600" y="6475413"/>
            <a:ext cx="8686800" cy="1587"/>
          </a:xfrm>
          <a:prstGeom prst="line">
            <a:avLst/>
          </a:prstGeom>
          <a:ln w="31750">
            <a:solidFill>
              <a:srgbClr val="0771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Text Placeholder 23"/>
          <p:cNvSpPr>
            <a:spLocks noGrp="1"/>
          </p:cNvSpPr>
          <p:nvPr>
            <p:ph type="body" idx="1"/>
          </p:nvPr>
        </p:nvSpPr>
        <p:spPr bwMode="auto">
          <a:xfrm>
            <a:off x="381000" y="11128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Title 6"/>
          <p:cNvSpPr txBox="1">
            <a:spLocks/>
          </p:cNvSpPr>
          <p:nvPr userDrawn="1"/>
        </p:nvSpPr>
        <p:spPr>
          <a:xfrm>
            <a:off x="419100" y="533400"/>
            <a:ext cx="7505700" cy="5334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</a:lstStyle>
          <a:p>
            <a:pPr eaLnBrk="0" hangingPunct="0">
              <a:defRPr/>
            </a:pPr>
            <a:endParaRPr lang="en-US" dirty="0">
              <a:solidFill>
                <a:schemeClr val="tx2"/>
              </a:solidFill>
              <a:ea typeface="+mj-ea"/>
              <a:cs typeface="+mj-cs"/>
            </a:endParaRPr>
          </a:p>
        </p:txBody>
      </p:sp>
      <p:pic>
        <p:nvPicPr>
          <p:cNvPr id="1031" name="Picture 10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12700"/>
            <a:ext cx="21336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89" r:id="rId1"/>
    <p:sldLayoutId id="2147484887" r:id="rId2"/>
    <p:sldLayoutId id="2147484888" r:id="rId3"/>
    <p:sldLayoutId id="2147484890" r:id="rId4"/>
    <p:sldLayoutId id="2147484892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SzPct val="60000"/>
        <a:buFont typeface="Wingdings" pitchFamily="2" charset="2"/>
        <a:buChar char="§"/>
        <a:defRPr sz="29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SzPct val="70000"/>
        <a:buFont typeface="Wingdings" pitchFamily="2" charset="2"/>
        <a:buChar char="§"/>
        <a:defRPr sz="26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SzPct val="75000"/>
        <a:buFont typeface="Wingdings" pitchFamily="2" charset="2"/>
        <a:buChar char="§"/>
        <a:defRPr sz="23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SzPct val="75000"/>
        <a:buFont typeface="Wingdings" pitchFamily="2" charset="2"/>
        <a:buChar char="§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SzPct val="65000"/>
        <a:buFont typeface="Wingdings" pitchFamily="2" charset="2"/>
        <a:buChar char="§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C:\Documents and Settings\sameer.vaze\Local Settings\Temp\notes4E85C8\BSE NEW LOGO-0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34213" y="0"/>
            <a:ext cx="18288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46050"/>
            <a:ext cx="692785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INSERT TITLE TEXT HERE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9100" y="1600200"/>
            <a:ext cx="82677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324600"/>
            <a:ext cx="211138" cy="22860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txBody>
          <a:bodyPr vert="horz" wrap="none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FC702D-7585-4FE7-A030-D2AAE405610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6553200" y="22225"/>
            <a:ext cx="2133600" cy="215900"/>
          </a:xfrm>
          <a:prstGeom prst="rect">
            <a:avLst/>
          </a:prstGeom>
        </p:spPr>
        <p:txBody>
          <a:bodyPr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127" name="Group 10"/>
          <p:cNvGrpSpPr>
            <a:grpSpLocks/>
          </p:cNvGrpSpPr>
          <p:nvPr/>
        </p:nvGrpSpPr>
        <p:grpSpPr bwMode="auto">
          <a:xfrm>
            <a:off x="246063" y="666750"/>
            <a:ext cx="8440737" cy="228600"/>
            <a:chOff x="266700" y="667379"/>
            <a:chExt cx="9144000" cy="228600"/>
          </a:xfrm>
        </p:grpSpPr>
        <p:cxnSp>
          <p:nvCxnSpPr>
            <p:cNvPr id="9" name="Straight Connector 8"/>
            <p:cNvCxnSpPr/>
            <p:nvPr userDrawn="1"/>
          </p:nvCxnSpPr>
          <p:spPr>
            <a:xfrm>
              <a:off x="266700" y="886454"/>
              <a:ext cx="9144000" cy="1588"/>
            </a:xfrm>
            <a:prstGeom prst="line">
              <a:avLst/>
            </a:prstGeom>
            <a:ln w="31750">
              <a:solidFill>
                <a:srgbClr val="0771B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 userDrawn="1"/>
          </p:nvSpPr>
          <p:spPr>
            <a:xfrm>
              <a:off x="266700" y="667379"/>
              <a:ext cx="228728" cy="228600"/>
            </a:xfrm>
            <a:prstGeom prst="rect">
              <a:avLst/>
            </a:prstGeom>
            <a:solidFill>
              <a:srgbClr val="0771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457200" y="6324600"/>
            <a:ext cx="8440738" cy="1588"/>
          </a:xfrm>
          <a:prstGeom prst="line">
            <a:avLst/>
          </a:prstGeom>
          <a:ln w="31750">
            <a:solidFill>
              <a:srgbClr val="0771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701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6" r:id="rId1"/>
    <p:sldLayoutId id="2147484897" r:id="rId2"/>
    <p:sldLayoutId id="2147484898" r:id="rId3"/>
    <p:sldLayoutId id="2147484899" r:id="rId4"/>
    <p:sldLayoutId id="2147484900" r:id="rId5"/>
    <p:sldLayoutId id="2147484901" r:id="rId6"/>
    <p:sldLayoutId id="2147484902" r:id="rId7"/>
    <p:sldLayoutId id="2147484903" r:id="rId8"/>
    <p:sldLayoutId id="2147484904" r:id="rId9"/>
    <p:sldLayoutId id="2147484905" r:id="rId10"/>
    <p:sldLayoutId id="2147484906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86800" y="6477000"/>
            <a:ext cx="228600" cy="22860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txBody>
          <a:bodyPr wrap="none" lIns="0" tIns="0" rIns="0" bIns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B1A2A3C5-7058-4929-800C-668A9EE5A08D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27" name="Group 10"/>
          <p:cNvGrpSpPr>
            <a:grpSpLocks/>
          </p:cNvGrpSpPr>
          <p:nvPr userDrawn="1"/>
        </p:nvGrpSpPr>
        <p:grpSpPr bwMode="auto">
          <a:xfrm>
            <a:off x="228600" y="762000"/>
            <a:ext cx="8686800" cy="346075"/>
            <a:chOff x="266700" y="667379"/>
            <a:chExt cx="9144000" cy="228600"/>
          </a:xfrm>
        </p:grpSpPr>
        <p:cxnSp>
          <p:nvCxnSpPr>
            <p:cNvPr id="12" name="Straight Connector 11"/>
            <p:cNvCxnSpPr/>
            <p:nvPr userDrawn="1"/>
          </p:nvCxnSpPr>
          <p:spPr>
            <a:xfrm>
              <a:off x="266700" y="886542"/>
              <a:ext cx="9144000" cy="1048"/>
            </a:xfrm>
            <a:prstGeom prst="line">
              <a:avLst/>
            </a:prstGeom>
            <a:ln w="31750">
              <a:solidFill>
                <a:srgbClr val="0771B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 userDrawn="1"/>
          </p:nvSpPr>
          <p:spPr>
            <a:xfrm>
              <a:off x="266700" y="667379"/>
              <a:ext cx="228935" cy="228600"/>
            </a:xfrm>
            <a:prstGeom prst="rect">
              <a:avLst/>
            </a:prstGeom>
            <a:solidFill>
              <a:srgbClr val="0771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Straight Connector 14"/>
          <p:cNvCxnSpPr/>
          <p:nvPr userDrawn="1"/>
        </p:nvCxnSpPr>
        <p:spPr>
          <a:xfrm>
            <a:off x="228600" y="6475413"/>
            <a:ext cx="8686800" cy="1587"/>
          </a:xfrm>
          <a:prstGeom prst="line">
            <a:avLst/>
          </a:prstGeom>
          <a:ln w="31750">
            <a:solidFill>
              <a:srgbClr val="0771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Text Placeholder 23"/>
          <p:cNvSpPr>
            <a:spLocks noGrp="1"/>
          </p:cNvSpPr>
          <p:nvPr>
            <p:ph type="body" idx="1"/>
          </p:nvPr>
        </p:nvSpPr>
        <p:spPr bwMode="auto">
          <a:xfrm>
            <a:off x="381000" y="11128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Title 6"/>
          <p:cNvSpPr txBox="1">
            <a:spLocks/>
          </p:cNvSpPr>
          <p:nvPr userDrawn="1"/>
        </p:nvSpPr>
        <p:spPr>
          <a:xfrm>
            <a:off x="419100" y="533400"/>
            <a:ext cx="7505700" cy="5334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</a:lstStyle>
          <a:p>
            <a:pPr eaLnBrk="0" hangingPunct="0">
              <a:defRPr/>
            </a:pPr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13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8" r:id="rId1"/>
    <p:sldLayoutId id="2147484909" r:id="rId2"/>
    <p:sldLayoutId id="2147484910" r:id="rId3"/>
    <p:sldLayoutId id="2147484911" r:id="rId4"/>
    <p:sldLayoutId id="2147484912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SzPct val="60000"/>
        <a:buFont typeface="Wingdings" pitchFamily="2" charset="2"/>
        <a:buChar char="§"/>
        <a:defRPr sz="29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SzPct val="70000"/>
        <a:buFont typeface="Wingdings" pitchFamily="2" charset="2"/>
        <a:buChar char="§"/>
        <a:defRPr sz="26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SzPct val="75000"/>
        <a:buFont typeface="Wingdings" pitchFamily="2" charset="2"/>
        <a:buChar char="§"/>
        <a:defRPr sz="23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SzPct val="75000"/>
        <a:buFont typeface="Wingdings" pitchFamily="2" charset="2"/>
        <a:buChar char="§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SzPct val="65000"/>
        <a:buFont typeface="Wingdings" pitchFamily="2" charset="2"/>
        <a:buChar char="§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C:\Documents and Settings\sameer.vaze\Local Settings\Temp\notes4E85C8\BSE NEW LOGO-0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46" y="1"/>
            <a:ext cx="18288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46050"/>
            <a:ext cx="6928338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INSERT TITLE TEXT HERE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9100" y="1600201"/>
            <a:ext cx="82677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324600"/>
            <a:ext cx="211015" cy="22860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txBody>
          <a:bodyPr vert="horz" wrap="none" lIns="0" tIns="0" rIns="0" bIns="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23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3B662-479E-4622-A6EA-BC3417CF1AE9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6553200" y="22225"/>
            <a:ext cx="2133600" cy="205890"/>
          </a:xfrm>
          <a:prstGeom prst="rect">
            <a:avLst/>
          </a:prstGeom>
        </p:spPr>
        <p:txBody>
          <a:bodyPr>
            <a:sp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38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031" name="Group 10"/>
          <p:cNvGrpSpPr>
            <a:grpSpLocks/>
          </p:cNvGrpSpPr>
          <p:nvPr/>
        </p:nvGrpSpPr>
        <p:grpSpPr bwMode="auto">
          <a:xfrm>
            <a:off x="246185" y="666750"/>
            <a:ext cx="8440615" cy="228600"/>
            <a:chOff x="266700" y="667379"/>
            <a:chExt cx="9144000" cy="228600"/>
          </a:xfrm>
        </p:grpSpPr>
        <p:cxnSp>
          <p:nvCxnSpPr>
            <p:cNvPr id="9" name="Straight Connector 8"/>
            <p:cNvCxnSpPr/>
            <p:nvPr userDrawn="1"/>
          </p:nvCxnSpPr>
          <p:spPr>
            <a:xfrm>
              <a:off x="266700" y="886454"/>
              <a:ext cx="9144000" cy="1588"/>
            </a:xfrm>
            <a:prstGeom prst="line">
              <a:avLst/>
            </a:prstGeom>
            <a:ln w="31750">
              <a:solidFill>
                <a:srgbClr val="0771B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 userDrawn="1"/>
          </p:nvSpPr>
          <p:spPr>
            <a:xfrm>
              <a:off x="266700" y="667379"/>
              <a:ext cx="228600" cy="228600"/>
            </a:xfrm>
            <a:prstGeom prst="rect">
              <a:avLst/>
            </a:prstGeom>
            <a:solidFill>
              <a:srgbClr val="0771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457200" y="6324600"/>
            <a:ext cx="8440615" cy="1588"/>
          </a:xfrm>
          <a:prstGeom prst="line">
            <a:avLst/>
          </a:prstGeom>
          <a:ln w="31750">
            <a:solidFill>
              <a:srgbClr val="0771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48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15" r:id="rId1"/>
    <p:sldLayoutId id="2147484916" r:id="rId2"/>
    <p:sldLayoutId id="2147484917" r:id="rId3"/>
    <p:sldLayoutId id="2147484918" r:id="rId4"/>
    <p:sldLayoutId id="2147484919" r:id="rId5"/>
    <p:sldLayoutId id="2147484920" r:id="rId6"/>
    <p:sldLayoutId id="2147484921" r:id="rId7"/>
    <p:sldLayoutId id="2147484922" r:id="rId8"/>
    <p:sldLayoutId id="2147484923" r:id="rId9"/>
    <p:sldLayoutId id="2147484924" r:id="rId10"/>
    <p:sldLayoutId id="2147484925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15" b="1" kern="12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15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15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15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15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22041" algn="l" rtl="0" fontAlgn="base">
        <a:lnSpc>
          <a:spcPct val="90000"/>
        </a:lnSpc>
        <a:spcBef>
          <a:spcPct val="0"/>
        </a:spcBef>
        <a:spcAft>
          <a:spcPct val="0"/>
        </a:spcAft>
        <a:defRPr sz="2215" b="1">
          <a:solidFill>
            <a:schemeClr val="tx1"/>
          </a:solidFill>
          <a:latin typeface="Calibri" pitchFamily="34" charset="0"/>
        </a:defRPr>
      </a:lvl6pPr>
      <a:lvl7pPr marL="844083" algn="l" rtl="0" fontAlgn="base">
        <a:lnSpc>
          <a:spcPct val="90000"/>
        </a:lnSpc>
        <a:spcBef>
          <a:spcPct val="0"/>
        </a:spcBef>
        <a:spcAft>
          <a:spcPct val="0"/>
        </a:spcAft>
        <a:defRPr sz="2215" b="1">
          <a:solidFill>
            <a:schemeClr val="tx1"/>
          </a:solidFill>
          <a:latin typeface="Calibri" pitchFamily="34" charset="0"/>
        </a:defRPr>
      </a:lvl7pPr>
      <a:lvl8pPr marL="1266124" algn="l" rtl="0" fontAlgn="base">
        <a:lnSpc>
          <a:spcPct val="90000"/>
        </a:lnSpc>
        <a:spcBef>
          <a:spcPct val="0"/>
        </a:spcBef>
        <a:spcAft>
          <a:spcPct val="0"/>
        </a:spcAft>
        <a:defRPr sz="2215" b="1">
          <a:solidFill>
            <a:schemeClr val="tx1"/>
          </a:solidFill>
          <a:latin typeface="Calibri" pitchFamily="34" charset="0"/>
        </a:defRPr>
      </a:lvl8pPr>
      <a:lvl9pPr marL="1688165" algn="l" rtl="0" fontAlgn="base">
        <a:lnSpc>
          <a:spcPct val="90000"/>
        </a:lnSpc>
        <a:spcBef>
          <a:spcPct val="0"/>
        </a:spcBef>
        <a:spcAft>
          <a:spcPct val="0"/>
        </a:spcAft>
        <a:defRPr sz="2215" b="1">
          <a:solidFill>
            <a:schemeClr val="tx1"/>
          </a:solidFill>
          <a:latin typeface="Calibri" pitchFamily="34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46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18.png"/><Relationship Id="rId7" Type="http://schemas.openxmlformats.org/officeDocument/2006/relationships/diagramLayout" Target="../diagrams/layout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openxmlformats.org/officeDocument/2006/relationships/diagramData" Target="../diagrams/data7.xml"/><Relationship Id="rId5" Type="http://schemas.openxmlformats.org/officeDocument/2006/relationships/image" Target="../media/image16.png"/><Relationship Id="rId10" Type="http://schemas.microsoft.com/office/2007/relationships/diagramDrawing" Target="../diagrams/drawing7.xml"/><Relationship Id="rId4" Type="http://schemas.openxmlformats.org/officeDocument/2006/relationships/image" Target="../media/image19.png"/><Relationship Id="rId9" Type="http://schemas.openxmlformats.org/officeDocument/2006/relationships/diagramColors" Target="../diagrams/colors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1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1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image" Target="../media/image14.png"/><Relationship Id="rId7" Type="http://schemas.openxmlformats.org/officeDocument/2006/relationships/image" Target="../media/image34.png"/><Relationship Id="rId12" Type="http://schemas.microsoft.com/office/2007/relationships/diagramDrawing" Target="../diagrams/drawing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11" Type="http://schemas.openxmlformats.org/officeDocument/2006/relationships/diagramColors" Target="../diagrams/colors8.xml"/><Relationship Id="rId5" Type="http://schemas.openxmlformats.org/officeDocument/2006/relationships/image" Target="../media/image12.png"/><Relationship Id="rId10" Type="http://schemas.openxmlformats.org/officeDocument/2006/relationships/diagramQuickStyle" Target="../diagrams/quickStyle8.xml"/><Relationship Id="rId4" Type="http://schemas.openxmlformats.org/officeDocument/2006/relationships/image" Target="../media/image15.png"/><Relationship Id="rId9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image" Target="../media/image14.png"/><Relationship Id="rId7" Type="http://schemas.openxmlformats.org/officeDocument/2006/relationships/image" Target="../media/image34.png"/><Relationship Id="rId12" Type="http://schemas.microsoft.com/office/2007/relationships/diagramDrawing" Target="../diagrams/drawing10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11" Type="http://schemas.openxmlformats.org/officeDocument/2006/relationships/diagramColors" Target="../diagrams/colors10.xml"/><Relationship Id="rId5" Type="http://schemas.openxmlformats.org/officeDocument/2006/relationships/image" Target="../media/image12.png"/><Relationship Id="rId10" Type="http://schemas.openxmlformats.org/officeDocument/2006/relationships/diagramQuickStyle" Target="../diagrams/quickStyle10.xml"/><Relationship Id="rId4" Type="http://schemas.openxmlformats.org/officeDocument/2006/relationships/image" Target="../media/image15.png"/><Relationship Id="rId9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diagramLayout" Target="../diagrams/layout12.xml"/><Relationship Id="rId7" Type="http://schemas.openxmlformats.org/officeDocument/2006/relationships/chart" Target="../charts/chart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21.png"/><Relationship Id="rId7" Type="http://schemas.openxmlformats.org/officeDocument/2006/relationships/diagramLayout" Target="../diagrams/layout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6" Type="http://schemas.openxmlformats.org/officeDocument/2006/relationships/diagramData" Target="../diagrams/data4.xml"/><Relationship Id="rId11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microsoft.com/office/2007/relationships/diagramDrawing" Target="../diagrams/drawing4.xml"/><Relationship Id="rId4" Type="http://schemas.openxmlformats.org/officeDocument/2006/relationships/image" Target="../media/image22.png"/><Relationship Id="rId9" Type="http://schemas.openxmlformats.org/officeDocument/2006/relationships/diagramColors" Target="../diagrams/colors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26.png"/><Relationship Id="rId7" Type="http://schemas.openxmlformats.org/officeDocument/2006/relationships/diagramLayout" Target="../diagrams/layout5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6" Type="http://schemas.openxmlformats.org/officeDocument/2006/relationships/diagramData" Target="../diagrams/data5.xml"/><Relationship Id="rId5" Type="http://schemas.openxmlformats.org/officeDocument/2006/relationships/image" Target="../media/image28.png"/><Relationship Id="rId10" Type="http://schemas.microsoft.com/office/2007/relationships/diagramDrawing" Target="../diagrams/drawing5.xml"/><Relationship Id="rId4" Type="http://schemas.openxmlformats.org/officeDocument/2006/relationships/image" Target="../media/image27.png"/><Relationship Id="rId9" Type="http://schemas.openxmlformats.org/officeDocument/2006/relationships/diagramColors" Target="../diagrams/colors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A613C1F4-3480-4952-9022-FA8F6B40C085}" type="slidenum">
              <a:rPr lang="en-US" smtClean="0"/>
              <a:pPr/>
              <a:t>1</a:t>
            </a:fld>
            <a:endParaRPr lang="en-US" smtClean="0"/>
          </a:p>
        </p:txBody>
      </p:sp>
      <p:pic>
        <p:nvPicPr>
          <p:cNvPr id="6147" name="Picture 2" descr="pptslide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66800" y="205740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EB4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Offer of Securities and IPOs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Overview of Regulatory Framework </a:t>
            </a:r>
            <a:endParaRPr lang="en-US" b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ED6E8EC-8411-4E54-82D5-26031B952883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412983" y="1339548"/>
            <a:ext cx="1828800" cy="706572"/>
          </a:xfrm>
          <a:prstGeom prst="round2Diag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SCRA And Rules</a:t>
            </a:r>
            <a:endParaRPr lang="en-US" dirty="0"/>
          </a:p>
        </p:txBody>
      </p:sp>
      <p:sp>
        <p:nvSpPr>
          <p:cNvPr id="14" name="Round Diagonal Corner Rectangle 13"/>
          <p:cNvSpPr/>
          <p:nvPr/>
        </p:nvSpPr>
        <p:spPr>
          <a:xfrm>
            <a:off x="2525547" y="1350828"/>
            <a:ext cx="1828800" cy="706572"/>
          </a:xfrm>
          <a:prstGeom prst="round2Diag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SEBI Act</a:t>
            </a:r>
            <a:endParaRPr lang="en-US" dirty="0"/>
          </a:p>
        </p:txBody>
      </p:sp>
      <p:sp>
        <p:nvSpPr>
          <p:cNvPr id="15" name="Round Diagonal Corner Rectangle 14"/>
          <p:cNvSpPr/>
          <p:nvPr/>
        </p:nvSpPr>
        <p:spPr>
          <a:xfrm>
            <a:off x="4641331" y="1350828"/>
            <a:ext cx="1828800" cy="706572"/>
          </a:xfrm>
          <a:prstGeom prst="round2Diag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Stock Exchange Requirement </a:t>
            </a:r>
            <a:endParaRPr lang="en-US" dirty="0"/>
          </a:p>
        </p:txBody>
      </p:sp>
      <p:sp>
        <p:nvSpPr>
          <p:cNvPr id="16" name="Round Diagonal Corner Rectangle 15"/>
          <p:cNvSpPr/>
          <p:nvPr/>
        </p:nvSpPr>
        <p:spPr>
          <a:xfrm>
            <a:off x="6781800" y="1350828"/>
            <a:ext cx="1828800" cy="706572"/>
          </a:xfrm>
          <a:prstGeom prst="round2Diag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Companies Act</a:t>
            </a:r>
            <a:endParaRPr lang="en-US" dirty="0"/>
          </a:p>
        </p:txBody>
      </p:sp>
      <p:sp>
        <p:nvSpPr>
          <p:cNvPr id="28" name="Round Same Side Corner Rectangle 27"/>
          <p:cNvSpPr/>
          <p:nvPr/>
        </p:nvSpPr>
        <p:spPr>
          <a:xfrm>
            <a:off x="1828800" y="2326381"/>
            <a:ext cx="2971800" cy="457200"/>
          </a:xfrm>
          <a:prstGeom prst="round2Same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SEBI(ICDR) Regulations</a:t>
            </a:r>
            <a:endParaRPr lang="en-US" dirty="0"/>
          </a:p>
        </p:txBody>
      </p:sp>
      <p:graphicFrame>
        <p:nvGraphicFramePr>
          <p:cNvPr id="34" name="Diagram 33"/>
          <p:cNvGraphicFramePr/>
          <p:nvPr>
            <p:extLst>
              <p:ext uri="{D42A27DB-BD31-4B8C-83A1-F6EECF244321}">
                <p14:modId xmlns:p14="http://schemas.microsoft.com/office/powerpoint/2010/main" val="412275465"/>
              </p:ext>
            </p:extLst>
          </p:nvPr>
        </p:nvGraphicFramePr>
        <p:xfrm>
          <a:off x="6693871" y="3469380"/>
          <a:ext cx="1910598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3" name="Snip and Round Single Corner Rectangle 52"/>
          <p:cNvSpPr/>
          <p:nvPr/>
        </p:nvSpPr>
        <p:spPr>
          <a:xfrm>
            <a:off x="304799" y="3405973"/>
            <a:ext cx="3538149" cy="542758"/>
          </a:xfrm>
          <a:prstGeom prst="snip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Company/Issuer to initiate process</a:t>
            </a:r>
            <a:endParaRPr lang="en-US" dirty="0"/>
          </a:p>
        </p:txBody>
      </p:sp>
      <p:sp>
        <p:nvSpPr>
          <p:cNvPr id="54" name="Snip and Round Single Corner Rectangle 53"/>
          <p:cNvSpPr/>
          <p:nvPr/>
        </p:nvSpPr>
        <p:spPr>
          <a:xfrm>
            <a:off x="304800" y="4154320"/>
            <a:ext cx="3532298" cy="597883"/>
          </a:xfrm>
          <a:prstGeom prst="snip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Preparation of Prospectus and due diligence by Merchant Banker</a:t>
            </a:r>
            <a:endParaRPr lang="en-US" dirty="0"/>
          </a:p>
        </p:txBody>
      </p:sp>
      <p:sp>
        <p:nvSpPr>
          <p:cNvPr id="55" name="Snip and Round Single Corner Rectangle 54"/>
          <p:cNvSpPr/>
          <p:nvPr/>
        </p:nvSpPr>
        <p:spPr>
          <a:xfrm>
            <a:off x="304799" y="4891826"/>
            <a:ext cx="3494897" cy="632891"/>
          </a:xfrm>
          <a:prstGeom prst="snip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Checking compliances and in-principle approval by BSE</a:t>
            </a:r>
            <a:endParaRPr lang="en-US" dirty="0"/>
          </a:p>
        </p:txBody>
      </p:sp>
      <p:sp>
        <p:nvSpPr>
          <p:cNvPr id="56" name="Snip and Round Single Corner Rectangle 55"/>
          <p:cNvSpPr/>
          <p:nvPr/>
        </p:nvSpPr>
        <p:spPr>
          <a:xfrm>
            <a:off x="304799" y="5698536"/>
            <a:ext cx="3532298" cy="549864"/>
          </a:xfrm>
          <a:prstGeom prst="snip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 ahead by SEBI</a:t>
            </a:r>
            <a:endParaRPr lang="en-US" dirty="0"/>
          </a:p>
        </p:txBody>
      </p:sp>
      <p:cxnSp>
        <p:nvCxnSpPr>
          <p:cNvPr id="61" name="Straight Connector 60"/>
          <p:cNvCxnSpPr/>
          <p:nvPr/>
        </p:nvCxnSpPr>
        <p:spPr>
          <a:xfrm>
            <a:off x="1323090" y="2971800"/>
            <a:ext cx="637311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1319870" y="2057400"/>
            <a:ext cx="0" cy="9067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14" idx="1"/>
          </p:cNvCxnSpPr>
          <p:nvPr/>
        </p:nvCxnSpPr>
        <p:spPr>
          <a:xfrm flipH="1">
            <a:off x="3433508" y="2057400"/>
            <a:ext cx="6439" cy="2506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694394" y="2057400"/>
            <a:ext cx="0" cy="914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16" idx="1"/>
          </p:cNvCxnSpPr>
          <p:nvPr/>
        </p:nvCxnSpPr>
        <p:spPr>
          <a:xfrm flipH="1">
            <a:off x="7692980" y="2057400"/>
            <a:ext cx="3220" cy="921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3439947" y="2783581"/>
            <a:ext cx="0" cy="1805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3048000" y="2971800"/>
            <a:ext cx="0" cy="405551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3856900" y="4418430"/>
            <a:ext cx="2650418" cy="117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4077503" y="3352800"/>
            <a:ext cx="2170897" cy="90982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Engagement of various Intermediaries to fulfill various obligation</a:t>
            </a:r>
            <a:endParaRPr lang="en-US" sz="1600" dirty="0"/>
          </a:p>
        </p:txBody>
      </p:sp>
      <p:sp>
        <p:nvSpPr>
          <p:cNvPr id="92" name="Rectangle 91"/>
          <p:cNvSpPr/>
          <p:nvPr/>
        </p:nvSpPr>
        <p:spPr>
          <a:xfrm>
            <a:off x="304800" y="1066800"/>
            <a:ext cx="8382000" cy="2107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6553200" y="3322491"/>
            <a:ext cx="2133388" cy="2732177"/>
          </a:xfrm>
          <a:prstGeom prst="rect">
            <a:avLst/>
          </a:prstGeom>
          <a:noFill/>
          <a:ln>
            <a:solidFill>
              <a:srgbClr val="0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Arrow Connector 97"/>
          <p:cNvCxnSpPr/>
          <p:nvPr/>
        </p:nvCxnSpPr>
        <p:spPr>
          <a:xfrm>
            <a:off x="3048000" y="3948731"/>
            <a:ext cx="0" cy="205589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3048000" y="4721606"/>
            <a:ext cx="0" cy="17022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3048000" y="5524717"/>
            <a:ext cx="0" cy="17098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369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Elbow Connector 22"/>
          <p:cNvCxnSpPr/>
          <p:nvPr/>
        </p:nvCxnSpPr>
        <p:spPr>
          <a:xfrm rot="16200000" flipV="1">
            <a:off x="3056492" y="3403803"/>
            <a:ext cx="3066234" cy="1777722"/>
          </a:xfrm>
          <a:prstGeom prst="bentConnector3">
            <a:avLst>
              <a:gd name="adj1" fmla="val 29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Old Process of </a:t>
            </a:r>
            <a:r>
              <a:rPr lang="en-US" altLang="en-US" b="0" dirty="0"/>
              <a:t>Initial Public Offer </a:t>
            </a:r>
            <a:r>
              <a:rPr lang="en-US" b="0" dirty="0" smtClean="0"/>
              <a:t>(T + 60 days)</a:t>
            </a: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811ACD5-D2B1-481F-8913-7A9F25F1CB3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3350602" y="1600200"/>
            <a:ext cx="1297598" cy="1160584"/>
          </a:xfrm>
          <a:prstGeom prst="cloud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solidFill>
                  <a:schemeClr val="tx1"/>
                </a:solidFill>
              </a:rPr>
              <a:t>Company</a:t>
            </a:r>
            <a:endParaRPr lang="en-US" sz="1300" b="1" dirty="0">
              <a:solidFill>
                <a:schemeClr val="tx1"/>
              </a:solidFill>
            </a:endParaRPr>
          </a:p>
        </p:txBody>
      </p:sp>
      <p:pic>
        <p:nvPicPr>
          <p:cNvPr id="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05000"/>
            <a:ext cx="1323242" cy="125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Documents and Settings\abhanu\Desktop\Bank-icon-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90" y="3581400"/>
            <a:ext cx="1235062" cy="12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35085"/>
            <a:ext cx="966157" cy="103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566" y="1524000"/>
            <a:ext cx="1068265" cy="16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8077200" y="3188494"/>
            <a:ext cx="0" cy="419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10800000" flipV="1">
            <a:off x="6535854" y="4816461"/>
            <a:ext cx="1425703" cy="980198"/>
          </a:xfrm>
          <a:prstGeom prst="bentConnector3">
            <a:avLst>
              <a:gd name="adj1" fmla="val 11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6096000" y="3100531"/>
            <a:ext cx="8424" cy="1918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5419076" y="1145714"/>
            <a:ext cx="953966" cy="316523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77" dirty="0"/>
              <a:t>Exchange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393232" y="1586658"/>
            <a:ext cx="977158" cy="29380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77" dirty="0" smtClean="0"/>
              <a:t>Investor</a:t>
            </a:r>
            <a:endParaRPr lang="en-US" sz="1477" dirty="0"/>
          </a:p>
        </p:txBody>
      </p:sp>
      <p:sp>
        <p:nvSpPr>
          <p:cNvPr id="18" name="Rounded Rectangle 17"/>
          <p:cNvSpPr/>
          <p:nvPr/>
        </p:nvSpPr>
        <p:spPr>
          <a:xfrm>
            <a:off x="4537675" y="5961185"/>
            <a:ext cx="827943" cy="287215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77" dirty="0" smtClean="0"/>
              <a:t>RTA</a:t>
            </a:r>
            <a:endParaRPr lang="en-US" sz="1477" dirty="0"/>
          </a:p>
        </p:txBody>
      </p:sp>
      <p:sp>
        <p:nvSpPr>
          <p:cNvPr id="19" name="Rounded Rectangle 18"/>
          <p:cNvSpPr/>
          <p:nvPr/>
        </p:nvSpPr>
        <p:spPr>
          <a:xfrm>
            <a:off x="8327652" y="4016149"/>
            <a:ext cx="771057" cy="295727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77" dirty="0" smtClean="0"/>
              <a:t>Bank</a:t>
            </a:r>
            <a:endParaRPr lang="en-US" sz="1477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791200" y="3152455"/>
            <a:ext cx="0" cy="1898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8212504" y="3185038"/>
            <a:ext cx="266700" cy="34729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292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6" name="Oval 25"/>
          <p:cNvSpPr/>
          <p:nvPr/>
        </p:nvSpPr>
        <p:spPr>
          <a:xfrm>
            <a:off x="6997340" y="5901104"/>
            <a:ext cx="266700" cy="34729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292" dirty="0" smtClean="0">
                <a:solidFill>
                  <a:prstClr val="white"/>
                </a:solidFill>
              </a:rPr>
              <a:t>2</a:t>
            </a:r>
            <a:endParaRPr lang="en-US" sz="1292" dirty="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183797" y="3986413"/>
            <a:ext cx="266700" cy="34729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292" dirty="0" smtClean="0">
                <a:solidFill>
                  <a:prstClr val="white"/>
                </a:solidFill>
              </a:rPr>
              <a:t>3</a:t>
            </a:r>
            <a:endParaRPr lang="en-US" sz="1292" dirty="0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422158" y="4025282"/>
            <a:ext cx="266700" cy="34729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292" dirty="0" smtClean="0">
                <a:solidFill>
                  <a:prstClr val="white"/>
                </a:solidFill>
              </a:rPr>
              <a:t>4</a:t>
            </a:r>
            <a:endParaRPr lang="en-US" sz="1292" dirty="0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3315649" y="3842501"/>
            <a:ext cx="266700" cy="34729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292" dirty="0" smtClean="0">
                <a:solidFill>
                  <a:prstClr val="white"/>
                </a:solidFill>
              </a:rPr>
              <a:t>5</a:t>
            </a:r>
            <a:endParaRPr lang="en-US" sz="1292" dirty="0">
              <a:solidFill>
                <a:prstClr val="white"/>
              </a:solidFill>
            </a:endParaRPr>
          </a:p>
        </p:txBody>
      </p: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3373186951"/>
              </p:ext>
            </p:extLst>
          </p:nvPr>
        </p:nvGraphicFramePr>
        <p:xfrm>
          <a:off x="412626" y="983452"/>
          <a:ext cx="2670591" cy="5248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40" name="Straight Arrow Connector 39"/>
          <p:cNvCxnSpPr>
            <a:stCxn id="8" idx="0"/>
            <a:endCxn id="7" idx="2"/>
          </p:cNvCxnSpPr>
          <p:nvPr/>
        </p:nvCxnSpPr>
        <p:spPr>
          <a:xfrm flipV="1">
            <a:off x="7748221" y="3162301"/>
            <a:ext cx="0" cy="419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7353300" y="3224395"/>
            <a:ext cx="266700" cy="34729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292" dirty="0" smtClean="0">
                <a:solidFill>
                  <a:prstClr val="white"/>
                </a:solidFill>
              </a:rPr>
              <a:t>7</a:t>
            </a:r>
            <a:endParaRPr lang="en-US" sz="1292" dirty="0">
              <a:solidFill>
                <a:prstClr val="white"/>
              </a:solidFill>
            </a:endParaRPr>
          </a:p>
        </p:txBody>
      </p:sp>
      <p:cxnSp>
        <p:nvCxnSpPr>
          <p:cNvPr id="44" name="Elbow Connector 43"/>
          <p:cNvCxnSpPr/>
          <p:nvPr/>
        </p:nvCxnSpPr>
        <p:spPr>
          <a:xfrm rot="16200000" flipH="1">
            <a:off x="3387189" y="3477269"/>
            <a:ext cx="2726383" cy="1504541"/>
          </a:xfrm>
          <a:prstGeom prst="bentConnector3">
            <a:avLst>
              <a:gd name="adj1" fmla="val 10030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4129192" y="3842501"/>
            <a:ext cx="266700" cy="34729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292" dirty="0" smtClean="0">
                <a:solidFill>
                  <a:prstClr val="white"/>
                </a:solidFill>
              </a:rPr>
              <a:t>6</a:t>
            </a:r>
            <a:endParaRPr lang="en-US" sz="1292" dirty="0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3289774" y="4469165"/>
            <a:ext cx="266700" cy="34729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292" dirty="0" smtClean="0">
                <a:solidFill>
                  <a:prstClr val="white"/>
                </a:solidFill>
              </a:rPr>
              <a:t>7</a:t>
            </a:r>
            <a:endParaRPr lang="en-US" sz="1292" dirty="0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6990830" y="5132913"/>
            <a:ext cx="266700" cy="34729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292" dirty="0" smtClean="0">
                <a:solidFill>
                  <a:prstClr val="white"/>
                </a:solidFill>
              </a:rPr>
              <a:t>7</a:t>
            </a:r>
            <a:endParaRPr lang="en-US" sz="1292" dirty="0">
              <a:solidFill>
                <a:prstClr val="white"/>
              </a:solidFill>
            </a:endParaRPr>
          </a:p>
        </p:txBody>
      </p:sp>
      <p:cxnSp>
        <p:nvCxnSpPr>
          <p:cNvPr id="61" name="Elbow Connector 60"/>
          <p:cNvCxnSpPr/>
          <p:nvPr/>
        </p:nvCxnSpPr>
        <p:spPr>
          <a:xfrm flipV="1">
            <a:off x="6462824" y="4757509"/>
            <a:ext cx="1295664" cy="83522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7836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38">
                                            <p:graphicEl>
                                              <a:dgm id="{4F875129-E1A1-4F13-961B-0F4B4049F44A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38">
                                            <p:graphicEl>
                                              <a:dgm id="{CBA944FF-94F0-46CC-BDAE-7D157C7E7029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38">
                                            <p:graphicEl>
                                              <a:dgm id="{4F875129-E1A1-4F13-961B-0F4B4049F44A}"/>
                                            </p:graphicEl>
                                          </p:spTgt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38">
                                            <p:graphicEl>
                                              <a:dgm id="{F06F8FAF-609B-4A2A-B7F0-B0BB46949F50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38">
                                            <p:graphicEl>
                                              <a:dgm id="{CBA944FF-94F0-46CC-BDAE-7D157C7E7029}"/>
                                            </p:graphicEl>
                                          </p:spTgt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38">
                                            <p:graphicEl>
                                              <a:dgm id="{F0E59AF9-9026-41BF-B0F2-5B20A926FEAC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400" fill="hold"/>
                                        <p:tgtEl>
                                          <p:spTgt spid="38">
                                            <p:graphicEl>
                                              <a:dgm id="{F06F8FAF-609B-4A2A-B7F0-B0BB46949F50}"/>
                                            </p:graphicEl>
                                          </p:spTgt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38">
                                            <p:graphicEl>
                                              <a:dgm id="{ADE95037-9686-435E-A9E8-5E01D6DFE503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500" fill="hold"/>
                                        <p:tgtEl>
                                          <p:spTgt spid="38">
                                            <p:graphicEl>
                                              <a:dgm id="{F0E59AF9-9026-41BF-B0F2-5B20A926FEAC}"/>
                                            </p:graphicEl>
                                          </p:spTgt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500" fill="hold"/>
                                        <p:tgtEl>
                                          <p:spTgt spid="38">
                                            <p:graphicEl>
                                              <a:dgm id="{86FD1A6B-6AB0-4787-B3C6-9A3CDA9CAEF2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38">
                                            <p:graphicEl>
                                              <a:dgm id="{ADE95037-9686-435E-A9E8-5E01D6DFE503}"/>
                                            </p:graphicEl>
                                          </p:spTgt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500" fill="hold"/>
                                        <p:tgtEl>
                                          <p:spTgt spid="38">
                                            <p:graphicEl>
                                              <a:dgm id="{86FD1A6B-6AB0-4787-B3C6-9A3CDA9CAEF2}"/>
                                            </p:graphicEl>
                                          </p:spTgt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38">
                                            <p:graphicEl>
                                              <a:dgm id="{7C88C432-870B-4D23-9978-28034D22A1C5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Graphic spid="38" grpId="1" uiExpand="1">
        <p:bldSub>
          <a:bldDgm bld="lvlOne"/>
        </p:bldSub>
      </p:bldGraphic>
      <p:bldGraphic spid="38" grpId="2" uiExpand="1">
        <p:bldSub>
          <a:bldDgm bld="lvlOne"/>
        </p:bldSub>
      </p:bldGraphic>
      <p:bldP spid="41" grpId="0" animBg="1"/>
      <p:bldP spid="51" grpId="0" animBg="1"/>
      <p:bldP spid="52" grpId="0" animBg="1"/>
      <p:bldP spid="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b="0" dirty="0" smtClean="0"/>
              <a:t>Initial Public Offer Issue Process (T + 12 days)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E3BE186-7E1B-4861-8430-FD8B39DB2627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6389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593" y="2936631"/>
            <a:ext cx="1049215" cy="111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31" y="5062905"/>
            <a:ext cx="822081" cy="68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262" y="1529862"/>
            <a:ext cx="835269" cy="918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520" y="2063261"/>
            <a:ext cx="1323242" cy="93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04547"/>
            <a:ext cx="994997" cy="74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5" descr="C:\Documents and Settings\abhanu\Desktop\commercial-building-icon-4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558" y="3111012"/>
            <a:ext cx="826477" cy="109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189" y="3663462"/>
            <a:ext cx="508488" cy="90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769" y="1271954"/>
            <a:ext cx="816220" cy="67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4" descr="C:\Documents and Settings\abhanu\Desktop\Bank-icon-25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08" y="5187461"/>
            <a:ext cx="943708" cy="94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2725616"/>
            <a:ext cx="655027" cy="55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Elbow Connector 37"/>
          <p:cNvCxnSpPr>
            <a:endCxn id="16397" idx="1"/>
          </p:cNvCxnSpPr>
          <p:nvPr/>
        </p:nvCxnSpPr>
        <p:spPr>
          <a:xfrm rot="16200000" flipH="1">
            <a:off x="292345" y="4474553"/>
            <a:ext cx="1737946" cy="631580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16389" idx="3"/>
            <a:endCxn id="16395" idx="1"/>
          </p:cNvCxnSpPr>
          <p:nvPr/>
        </p:nvCxnSpPr>
        <p:spPr>
          <a:xfrm>
            <a:off x="2886808" y="3494943"/>
            <a:ext cx="1317381" cy="619857"/>
          </a:xfrm>
          <a:prstGeom prst="bentConnector3">
            <a:avLst>
              <a:gd name="adj1" fmla="val 45996"/>
            </a:avLst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>
            <a:endCxn id="16404" idx="2"/>
          </p:cNvCxnSpPr>
          <p:nvPr/>
        </p:nvCxnSpPr>
        <p:spPr>
          <a:xfrm flipV="1">
            <a:off x="2420815" y="5417528"/>
            <a:ext cx="4507523" cy="400050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>
            <a:endCxn id="16404" idx="1"/>
          </p:cNvCxnSpPr>
          <p:nvPr/>
        </p:nvCxnSpPr>
        <p:spPr>
          <a:xfrm>
            <a:off x="4712677" y="4270131"/>
            <a:ext cx="1969477" cy="81622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Elbow Connector 86"/>
          <p:cNvCxnSpPr>
            <a:stCxn id="16389" idx="0"/>
            <a:endCxn id="16391" idx="1"/>
          </p:cNvCxnSpPr>
          <p:nvPr/>
        </p:nvCxnSpPr>
        <p:spPr>
          <a:xfrm rot="5400000" flipH="1" flipV="1">
            <a:off x="2501412" y="1850781"/>
            <a:ext cx="946638" cy="1225062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404" name="Picture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54" y="4753708"/>
            <a:ext cx="492369" cy="66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4" descr="C:\Documents and Settings\abhanu\Desktop\Bank-icon-25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077" y="2063261"/>
            <a:ext cx="943708" cy="94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Elbow Connector 35"/>
          <p:cNvCxnSpPr>
            <a:stCxn id="16389" idx="2"/>
            <a:endCxn id="16390" idx="1"/>
          </p:cNvCxnSpPr>
          <p:nvPr/>
        </p:nvCxnSpPr>
        <p:spPr>
          <a:xfrm rot="16200000" flipH="1">
            <a:off x="2544640" y="3870814"/>
            <a:ext cx="1352550" cy="1717431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16398" idx="1"/>
          </p:cNvCxnSpPr>
          <p:nvPr/>
        </p:nvCxnSpPr>
        <p:spPr>
          <a:xfrm>
            <a:off x="2743200" y="2995246"/>
            <a:ext cx="914400" cy="732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4572000" y="4484077"/>
            <a:ext cx="0" cy="56270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2883878" y="1248508"/>
            <a:ext cx="1428750" cy="21394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92" dirty="0">
                <a:solidFill>
                  <a:prstClr val="white"/>
                </a:solidFill>
              </a:rPr>
              <a:t>Grading Agency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411166" y="3710354"/>
            <a:ext cx="417634" cy="146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11" name="Elbow Connector 16410"/>
          <p:cNvCxnSpPr>
            <a:endCxn id="16396" idx="1"/>
          </p:cNvCxnSpPr>
          <p:nvPr/>
        </p:nvCxnSpPr>
        <p:spPr>
          <a:xfrm rot="5400000" flipH="1" flipV="1">
            <a:off x="4441581" y="1742343"/>
            <a:ext cx="2048608" cy="1787769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14" name="Elbow Connector 16413"/>
          <p:cNvCxnSpPr>
            <a:stCxn id="16392" idx="0"/>
            <a:endCxn id="16396" idx="3"/>
          </p:cNvCxnSpPr>
          <p:nvPr/>
        </p:nvCxnSpPr>
        <p:spPr>
          <a:xfrm rot="16200000" flipV="1">
            <a:off x="7587396" y="1200516"/>
            <a:ext cx="451338" cy="1274152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endCxn id="16394" idx="2"/>
          </p:cNvCxnSpPr>
          <p:nvPr/>
        </p:nvCxnSpPr>
        <p:spPr>
          <a:xfrm rot="16200000" flipV="1">
            <a:off x="6252064" y="4201991"/>
            <a:ext cx="552450" cy="550985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6404" idx="0"/>
          </p:cNvCxnSpPr>
          <p:nvPr/>
        </p:nvCxnSpPr>
        <p:spPr>
          <a:xfrm flipV="1">
            <a:off x="6928338" y="2936631"/>
            <a:ext cx="0" cy="181707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6405" idx="3"/>
            <a:endCxn id="16392" idx="1"/>
          </p:cNvCxnSpPr>
          <p:nvPr/>
        </p:nvCxnSpPr>
        <p:spPr>
          <a:xfrm flipV="1">
            <a:off x="7332785" y="2529254"/>
            <a:ext cx="455735" cy="58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6471138" y="1989993"/>
            <a:ext cx="0" cy="3135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5227028" y="2677258"/>
            <a:ext cx="1079987" cy="372207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92" dirty="0" smtClean="0">
                <a:solidFill>
                  <a:prstClr val="white"/>
                </a:solidFill>
              </a:rPr>
              <a:t>Syndicate Bank</a:t>
            </a:r>
            <a:endParaRPr lang="en-US" sz="1292" dirty="0">
              <a:solidFill>
                <a:prstClr val="white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486527" y="960803"/>
            <a:ext cx="657224" cy="28428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92" dirty="0" smtClean="0">
                <a:solidFill>
                  <a:prstClr val="white"/>
                </a:solidFill>
              </a:rPr>
              <a:t>Broker</a:t>
            </a:r>
            <a:endParaRPr lang="en-US" sz="1292" dirty="0">
              <a:solidFill>
                <a:prstClr val="white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420815" y="2076451"/>
            <a:ext cx="1166446" cy="278423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92" dirty="0">
                <a:solidFill>
                  <a:prstClr val="white"/>
                </a:solidFill>
              </a:rPr>
              <a:t>Legal Counsel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3587262" y="3308839"/>
            <a:ext cx="876299" cy="25644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92" dirty="0">
                <a:solidFill>
                  <a:prstClr val="white"/>
                </a:solidFill>
              </a:rPr>
              <a:t>Regulator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472105" y="4053254"/>
            <a:ext cx="833803" cy="360485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92" dirty="0">
                <a:solidFill>
                  <a:prstClr val="white"/>
                </a:solidFill>
              </a:rPr>
              <a:t>Lead Manager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4712677" y="4337539"/>
            <a:ext cx="907074" cy="326781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92" dirty="0">
                <a:solidFill>
                  <a:prstClr val="white"/>
                </a:solidFill>
              </a:rPr>
              <a:t>Exchange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948962" y="1837593"/>
            <a:ext cx="0" cy="145073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281354" y="5739912"/>
            <a:ext cx="1195754" cy="291611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92" dirty="0">
                <a:solidFill>
                  <a:prstClr val="white"/>
                </a:solidFill>
              </a:rPr>
              <a:t>Escrow </a:t>
            </a:r>
            <a:r>
              <a:rPr lang="en-US" sz="1292" dirty="0" smtClean="0">
                <a:solidFill>
                  <a:prstClr val="white"/>
                </a:solidFill>
              </a:rPr>
              <a:t>Bank</a:t>
            </a:r>
            <a:endParaRPr lang="en-US" sz="1292" dirty="0">
              <a:solidFill>
                <a:prstClr val="white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935416" y="5328138"/>
            <a:ext cx="933450" cy="411774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92" dirty="0">
                <a:solidFill>
                  <a:prstClr val="white"/>
                </a:solidFill>
              </a:rPr>
              <a:t>Syndicate Member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4944208" y="3330820"/>
            <a:ext cx="964223" cy="238857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92" dirty="0">
                <a:solidFill>
                  <a:prstClr val="white"/>
                </a:solidFill>
              </a:rPr>
              <a:t>Depository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252189" y="5029199"/>
            <a:ext cx="596412" cy="316523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92" dirty="0">
                <a:solidFill>
                  <a:prstClr val="white"/>
                </a:solidFill>
              </a:rPr>
              <a:t>RTA</a:t>
            </a:r>
          </a:p>
        </p:txBody>
      </p:sp>
      <p:cxnSp>
        <p:nvCxnSpPr>
          <p:cNvPr id="5" name="Elbow Connector 4"/>
          <p:cNvCxnSpPr/>
          <p:nvPr/>
        </p:nvCxnSpPr>
        <p:spPr>
          <a:xfrm flipV="1">
            <a:off x="6471139" y="2797420"/>
            <a:ext cx="1370135" cy="863111"/>
          </a:xfrm>
          <a:prstGeom prst="bentConnector3">
            <a:avLst>
              <a:gd name="adj1" fmla="val 63476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465385" y="3292720"/>
            <a:ext cx="266700" cy="34729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292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54" name="Oval 53"/>
          <p:cNvSpPr/>
          <p:nvPr/>
        </p:nvSpPr>
        <p:spPr>
          <a:xfrm>
            <a:off x="1622182" y="2363666"/>
            <a:ext cx="266700" cy="34729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292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55" name="Oval 54"/>
          <p:cNvSpPr/>
          <p:nvPr/>
        </p:nvSpPr>
        <p:spPr>
          <a:xfrm>
            <a:off x="3067051" y="2545374"/>
            <a:ext cx="266700" cy="34729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292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56" name="Oval 55"/>
          <p:cNvSpPr/>
          <p:nvPr/>
        </p:nvSpPr>
        <p:spPr>
          <a:xfrm>
            <a:off x="7400192" y="2129205"/>
            <a:ext cx="265235" cy="34729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292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6450623" y="4066443"/>
            <a:ext cx="265235" cy="34729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292" dirty="0">
                <a:solidFill>
                  <a:prstClr val="white"/>
                </a:solidFill>
              </a:rPr>
              <a:t>9</a:t>
            </a:r>
          </a:p>
        </p:txBody>
      </p:sp>
      <p:sp>
        <p:nvSpPr>
          <p:cNvPr id="58" name="Oval 57"/>
          <p:cNvSpPr/>
          <p:nvPr/>
        </p:nvSpPr>
        <p:spPr>
          <a:xfrm>
            <a:off x="5451231" y="1203082"/>
            <a:ext cx="266700" cy="34729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292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59" name="Oval 58"/>
          <p:cNvSpPr/>
          <p:nvPr/>
        </p:nvSpPr>
        <p:spPr>
          <a:xfrm>
            <a:off x="1072662" y="5190392"/>
            <a:ext cx="265235" cy="34729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292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64" name="Oval 63"/>
          <p:cNvSpPr/>
          <p:nvPr/>
        </p:nvSpPr>
        <p:spPr>
          <a:xfrm>
            <a:off x="7398728" y="3090497"/>
            <a:ext cx="512885" cy="37074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292" dirty="0">
                <a:solidFill>
                  <a:prstClr val="white"/>
                </a:solidFill>
              </a:rPr>
              <a:t>10</a:t>
            </a:r>
          </a:p>
        </p:txBody>
      </p:sp>
      <p:sp>
        <p:nvSpPr>
          <p:cNvPr id="65" name="Oval 64"/>
          <p:cNvSpPr/>
          <p:nvPr/>
        </p:nvSpPr>
        <p:spPr>
          <a:xfrm>
            <a:off x="3149112" y="4972051"/>
            <a:ext cx="266700" cy="34729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292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66" name="Oval 65"/>
          <p:cNvSpPr/>
          <p:nvPr/>
        </p:nvSpPr>
        <p:spPr>
          <a:xfrm>
            <a:off x="2933700" y="1576754"/>
            <a:ext cx="266700" cy="34729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292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67" name="Oval 66"/>
          <p:cNvSpPr/>
          <p:nvPr/>
        </p:nvSpPr>
        <p:spPr>
          <a:xfrm>
            <a:off x="3738196" y="3689839"/>
            <a:ext cx="266700" cy="34729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292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68" name="Oval 67"/>
          <p:cNvSpPr/>
          <p:nvPr/>
        </p:nvSpPr>
        <p:spPr>
          <a:xfrm>
            <a:off x="7715251" y="1191358"/>
            <a:ext cx="266700" cy="34729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292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73" name="Oval 72"/>
          <p:cNvSpPr/>
          <p:nvPr/>
        </p:nvSpPr>
        <p:spPr>
          <a:xfrm>
            <a:off x="5476143" y="2136531"/>
            <a:ext cx="266700" cy="34729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292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75" name="Oval 74"/>
          <p:cNvSpPr/>
          <p:nvPr/>
        </p:nvSpPr>
        <p:spPr>
          <a:xfrm>
            <a:off x="6997212" y="3981451"/>
            <a:ext cx="266700" cy="34729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292" dirty="0">
                <a:solidFill>
                  <a:prstClr val="white"/>
                </a:solidFill>
              </a:rPr>
              <a:t>7</a:t>
            </a:r>
          </a:p>
        </p:txBody>
      </p:sp>
      <p:cxnSp>
        <p:nvCxnSpPr>
          <p:cNvPr id="15" name="Elbow Connector 14"/>
          <p:cNvCxnSpPr>
            <a:stCxn id="16405" idx="1"/>
          </p:cNvCxnSpPr>
          <p:nvPr/>
        </p:nvCxnSpPr>
        <p:spPr>
          <a:xfrm rot="10800000" flipV="1">
            <a:off x="4674577" y="2535116"/>
            <a:ext cx="1714500" cy="1269023"/>
          </a:xfrm>
          <a:prstGeom prst="bentConnector3">
            <a:avLst>
              <a:gd name="adj1" fmla="val 93077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6049108" y="4678973"/>
            <a:ext cx="266700" cy="34583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292" dirty="0">
                <a:solidFill>
                  <a:prstClr val="white"/>
                </a:solidFill>
              </a:rPr>
              <a:t>8</a:t>
            </a:r>
          </a:p>
        </p:txBody>
      </p:sp>
      <p:sp>
        <p:nvSpPr>
          <p:cNvPr id="77" name="Oval 76"/>
          <p:cNvSpPr/>
          <p:nvPr/>
        </p:nvSpPr>
        <p:spPr>
          <a:xfrm>
            <a:off x="6119447" y="5392615"/>
            <a:ext cx="266700" cy="34729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292" dirty="0">
                <a:solidFill>
                  <a:prstClr val="white"/>
                </a:solidFill>
              </a:rPr>
              <a:t>9</a:t>
            </a:r>
          </a:p>
        </p:txBody>
      </p:sp>
      <p:sp>
        <p:nvSpPr>
          <p:cNvPr id="78" name="Oval 77"/>
          <p:cNvSpPr/>
          <p:nvPr/>
        </p:nvSpPr>
        <p:spPr>
          <a:xfrm>
            <a:off x="212482" y="4656992"/>
            <a:ext cx="559776" cy="40591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292" dirty="0">
                <a:solidFill>
                  <a:prstClr val="white"/>
                </a:solidFill>
              </a:rPr>
              <a:t>10</a:t>
            </a:r>
          </a:p>
        </p:txBody>
      </p:sp>
      <p:sp>
        <p:nvSpPr>
          <p:cNvPr id="79" name="Oval 78"/>
          <p:cNvSpPr/>
          <p:nvPr/>
        </p:nvSpPr>
        <p:spPr>
          <a:xfrm>
            <a:off x="4189536" y="4632082"/>
            <a:ext cx="266700" cy="34729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292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80" name="Oval 79"/>
          <p:cNvSpPr/>
          <p:nvPr/>
        </p:nvSpPr>
        <p:spPr>
          <a:xfrm>
            <a:off x="6060831" y="1979735"/>
            <a:ext cx="266700" cy="34729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292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2" name="Cloud 1"/>
          <p:cNvSpPr/>
          <p:nvPr/>
        </p:nvSpPr>
        <p:spPr>
          <a:xfrm>
            <a:off x="76200" y="2725617"/>
            <a:ext cx="1297598" cy="1160584"/>
          </a:xfrm>
          <a:prstGeom prst="cloud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solidFill>
                  <a:schemeClr val="tx1"/>
                </a:solidFill>
              </a:rPr>
              <a:t>Company</a:t>
            </a:r>
            <a:endParaRPr lang="en-US" sz="1300" b="1" dirty="0">
              <a:solidFill>
                <a:schemeClr val="tx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8225815" y="3062652"/>
            <a:ext cx="841985" cy="38393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92" dirty="0" smtClean="0">
                <a:solidFill>
                  <a:prstClr val="white"/>
                </a:solidFill>
              </a:rPr>
              <a:t>Investor</a:t>
            </a:r>
            <a:endParaRPr lang="en-US" sz="1292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0244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3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b="0" dirty="0" smtClean="0"/>
              <a:t>Streamlining Initial Public Offer Issue </a:t>
            </a:r>
            <a:r>
              <a:rPr lang="en-US" altLang="en-US" sz="2400" b="0" dirty="0"/>
              <a:t>Process (T + </a:t>
            </a:r>
            <a:r>
              <a:rPr lang="en-US" altLang="en-US" sz="2400" b="0" dirty="0" smtClean="0"/>
              <a:t>6 </a:t>
            </a:r>
            <a:r>
              <a:rPr lang="en-US" altLang="en-US" sz="2400" b="0" dirty="0"/>
              <a:t>days)</a:t>
            </a:r>
            <a:endParaRPr lang="en-US" altLang="en-US" sz="24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E3BE186-7E1B-4861-8430-FD8B39DB2627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6389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593" y="2936631"/>
            <a:ext cx="1049215" cy="111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31" y="5062905"/>
            <a:ext cx="822081" cy="68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262" y="1529862"/>
            <a:ext cx="835269" cy="918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520" y="2063261"/>
            <a:ext cx="1323242" cy="93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04547"/>
            <a:ext cx="994997" cy="74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5" descr="C:\Documents and Settings\abhanu\Desktop\commercial-building-icon-4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558" y="3111012"/>
            <a:ext cx="826477" cy="109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189" y="3663462"/>
            <a:ext cx="508488" cy="90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769" y="1271954"/>
            <a:ext cx="816220" cy="67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4" descr="C:\Documents and Settings\abhanu\Desktop\Bank-icon-25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08" y="5187461"/>
            <a:ext cx="943708" cy="94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2725616"/>
            <a:ext cx="655027" cy="55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Elbow Connector 37"/>
          <p:cNvCxnSpPr>
            <a:endCxn id="16397" idx="1"/>
          </p:cNvCxnSpPr>
          <p:nvPr/>
        </p:nvCxnSpPr>
        <p:spPr>
          <a:xfrm rot="16200000" flipH="1">
            <a:off x="292345" y="4474553"/>
            <a:ext cx="1737946" cy="631580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16389" idx="3"/>
            <a:endCxn id="16395" idx="1"/>
          </p:cNvCxnSpPr>
          <p:nvPr/>
        </p:nvCxnSpPr>
        <p:spPr>
          <a:xfrm>
            <a:off x="2886808" y="3494943"/>
            <a:ext cx="1317381" cy="619857"/>
          </a:xfrm>
          <a:prstGeom prst="bentConnector3">
            <a:avLst>
              <a:gd name="adj1" fmla="val 45996"/>
            </a:avLst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>
            <a:endCxn id="16404" idx="2"/>
          </p:cNvCxnSpPr>
          <p:nvPr/>
        </p:nvCxnSpPr>
        <p:spPr>
          <a:xfrm flipV="1">
            <a:off x="2420815" y="5417528"/>
            <a:ext cx="4507523" cy="400050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>
            <a:endCxn id="16404" idx="1"/>
          </p:cNvCxnSpPr>
          <p:nvPr/>
        </p:nvCxnSpPr>
        <p:spPr>
          <a:xfrm>
            <a:off x="4712677" y="4270131"/>
            <a:ext cx="1969477" cy="81622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Elbow Connector 86"/>
          <p:cNvCxnSpPr>
            <a:stCxn id="16389" idx="0"/>
            <a:endCxn id="16391" idx="1"/>
          </p:cNvCxnSpPr>
          <p:nvPr/>
        </p:nvCxnSpPr>
        <p:spPr>
          <a:xfrm rot="5400000" flipH="1" flipV="1">
            <a:off x="2501412" y="1850781"/>
            <a:ext cx="946638" cy="1225062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404" name="Picture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54" y="4753708"/>
            <a:ext cx="492369" cy="66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4" descr="C:\Documents and Settings\abhanu\Desktop\Bank-icon-25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077" y="2063261"/>
            <a:ext cx="943708" cy="94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Elbow Connector 35"/>
          <p:cNvCxnSpPr>
            <a:stCxn id="16389" idx="2"/>
            <a:endCxn id="16390" idx="1"/>
          </p:cNvCxnSpPr>
          <p:nvPr/>
        </p:nvCxnSpPr>
        <p:spPr>
          <a:xfrm rot="16200000" flipH="1">
            <a:off x="2544640" y="3870814"/>
            <a:ext cx="1352550" cy="1717431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16398" idx="1"/>
          </p:cNvCxnSpPr>
          <p:nvPr/>
        </p:nvCxnSpPr>
        <p:spPr>
          <a:xfrm>
            <a:off x="2743200" y="2995246"/>
            <a:ext cx="914400" cy="732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4572000" y="4484077"/>
            <a:ext cx="0" cy="56270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2883878" y="1248508"/>
            <a:ext cx="1428750" cy="21394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92" dirty="0">
                <a:solidFill>
                  <a:prstClr val="white"/>
                </a:solidFill>
              </a:rPr>
              <a:t>Grading Agency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411166" y="3710354"/>
            <a:ext cx="417634" cy="146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11" name="Elbow Connector 16410"/>
          <p:cNvCxnSpPr>
            <a:endCxn id="16396" idx="1"/>
          </p:cNvCxnSpPr>
          <p:nvPr/>
        </p:nvCxnSpPr>
        <p:spPr>
          <a:xfrm rot="5400000" flipH="1" flipV="1">
            <a:off x="4441581" y="1742343"/>
            <a:ext cx="2048608" cy="1787769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14" name="Elbow Connector 16413"/>
          <p:cNvCxnSpPr>
            <a:stCxn id="16392" idx="0"/>
            <a:endCxn id="16396" idx="3"/>
          </p:cNvCxnSpPr>
          <p:nvPr/>
        </p:nvCxnSpPr>
        <p:spPr>
          <a:xfrm rot="16200000" flipV="1">
            <a:off x="7587396" y="1200516"/>
            <a:ext cx="451338" cy="1274152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endCxn id="16394" idx="2"/>
          </p:cNvCxnSpPr>
          <p:nvPr/>
        </p:nvCxnSpPr>
        <p:spPr>
          <a:xfrm rot="16200000" flipV="1">
            <a:off x="6252064" y="4201991"/>
            <a:ext cx="552450" cy="550985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6404" idx="0"/>
          </p:cNvCxnSpPr>
          <p:nvPr/>
        </p:nvCxnSpPr>
        <p:spPr>
          <a:xfrm flipV="1">
            <a:off x="6928338" y="2936631"/>
            <a:ext cx="0" cy="181707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6405" idx="3"/>
            <a:endCxn id="16392" idx="1"/>
          </p:cNvCxnSpPr>
          <p:nvPr/>
        </p:nvCxnSpPr>
        <p:spPr>
          <a:xfrm flipV="1">
            <a:off x="7332785" y="2529254"/>
            <a:ext cx="455735" cy="58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6471138" y="1989993"/>
            <a:ext cx="0" cy="3135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5227028" y="2677258"/>
            <a:ext cx="1079987" cy="372207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92" dirty="0" smtClean="0">
                <a:solidFill>
                  <a:prstClr val="white"/>
                </a:solidFill>
              </a:rPr>
              <a:t>SCSB (ASBA)</a:t>
            </a:r>
            <a:endParaRPr lang="en-US" sz="1292" dirty="0">
              <a:solidFill>
                <a:prstClr val="white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058634" y="950179"/>
            <a:ext cx="1310786" cy="278914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92" dirty="0" smtClean="0">
                <a:solidFill>
                  <a:prstClr val="white"/>
                </a:solidFill>
              </a:rPr>
              <a:t>DP/RTA/BROKER</a:t>
            </a:r>
            <a:endParaRPr lang="en-US" sz="1292" dirty="0">
              <a:solidFill>
                <a:prstClr val="white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420815" y="2076451"/>
            <a:ext cx="1166446" cy="278423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92" dirty="0">
                <a:solidFill>
                  <a:prstClr val="white"/>
                </a:solidFill>
              </a:rPr>
              <a:t>Legal Counsel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3587262" y="3308839"/>
            <a:ext cx="876299" cy="25644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92" dirty="0">
                <a:solidFill>
                  <a:prstClr val="white"/>
                </a:solidFill>
              </a:rPr>
              <a:t>Regulator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472105" y="4053254"/>
            <a:ext cx="833803" cy="360485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92" dirty="0">
                <a:solidFill>
                  <a:prstClr val="white"/>
                </a:solidFill>
              </a:rPr>
              <a:t>Lead Manager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4712677" y="4337539"/>
            <a:ext cx="907074" cy="326781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92" dirty="0">
                <a:solidFill>
                  <a:prstClr val="white"/>
                </a:solidFill>
              </a:rPr>
              <a:t>Exchange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948962" y="1837593"/>
            <a:ext cx="0" cy="145073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281354" y="5739912"/>
            <a:ext cx="1195754" cy="291611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92" dirty="0">
                <a:solidFill>
                  <a:prstClr val="white"/>
                </a:solidFill>
              </a:rPr>
              <a:t>Escrow </a:t>
            </a:r>
            <a:r>
              <a:rPr lang="en-US" sz="1292" dirty="0" smtClean="0">
                <a:solidFill>
                  <a:prstClr val="white"/>
                </a:solidFill>
              </a:rPr>
              <a:t>Bank</a:t>
            </a:r>
            <a:endParaRPr lang="en-US" sz="1292" dirty="0">
              <a:solidFill>
                <a:prstClr val="white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935416" y="5328138"/>
            <a:ext cx="933450" cy="411774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92" dirty="0">
                <a:solidFill>
                  <a:prstClr val="white"/>
                </a:solidFill>
              </a:rPr>
              <a:t>Syndicate Member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4944208" y="3330820"/>
            <a:ext cx="964223" cy="238857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92" dirty="0">
                <a:solidFill>
                  <a:prstClr val="white"/>
                </a:solidFill>
              </a:rPr>
              <a:t>Depository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254631" y="5029199"/>
            <a:ext cx="596412" cy="316523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92" dirty="0">
                <a:solidFill>
                  <a:prstClr val="white"/>
                </a:solidFill>
              </a:rPr>
              <a:t>RTA</a:t>
            </a:r>
          </a:p>
        </p:txBody>
      </p:sp>
      <p:cxnSp>
        <p:nvCxnSpPr>
          <p:cNvPr id="5" name="Elbow Connector 4"/>
          <p:cNvCxnSpPr/>
          <p:nvPr/>
        </p:nvCxnSpPr>
        <p:spPr>
          <a:xfrm flipV="1">
            <a:off x="6471139" y="2797420"/>
            <a:ext cx="1370135" cy="863111"/>
          </a:xfrm>
          <a:prstGeom prst="bentConnector3">
            <a:avLst>
              <a:gd name="adj1" fmla="val 63476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465385" y="3292720"/>
            <a:ext cx="266700" cy="34729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292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54" name="Oval 53"/>
          <p:cNvSpPr/>
          <p:nvPr/>
        </p:nvSpPr>
        <p:spPr>
          <a:xfrm>
            <a:off x="1622182" y="2363666"/>
            <a:ext cx="266700" cy="34729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292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55" name="Oval 54"/>
          <p:cNvSpPr/>
          <p:nvPr/>
        </p:nvSpPr>
        <p:spPr>
          <a:xfrm>
            <a:off x="3067051" y="2545374"/>
            <a:ext cx="266700" cy="34729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292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56" name="Oval 55"/>
          <p:cNvSpPr/>
          <p:nvPr/>
        </p:nvSpPr>
        <p:spPr>
          <a:xfrm>
            <a:off x="7400192" y="2129205"/>
            <a:ext cx="265235" cy="34729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292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6450623" y="4066443"/>
            <a:ext cx="265235" cy="34729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292" dirty="0">
                <a:solidFill>
                  <a:prstClr val="white"/>
                </a:solidFill>
              </a:rPr>
              <a:t>9</a:t>
            </a:r>
          </a:p>
        </p:txBody>
      </p:sp>
      <p:sp>
        <p:nvSpPr>
          <p:cNvPr id="58" name="Oval 57"/>
          <p:cNvSpPr/>
          <p:nvPr/>
        </p:nvSpPr>
        <p:spPr>
          <a:xfrm>
            <a:off x="5451231" y="1203082"/>
            <a:ext cx="266700" cy="34729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292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59" name="Oval 58"/>
          <p:cNvSpPr/>
          <p:nvPr/>
        </p:nvSpPr>
        <p:spPr>
          <a:xfrm>
            <a:off x="1072662" y="5190392"/>
            <a:ext cx="265235" cy="34729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292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64" name="Oval 63"/>
          <p:cNvSpPr/>
          <p:nvPr/>
        </p:nvSpPr>
        <p:spPr>
          <a:xfrm>
            <a:off x="7398728" y="3090497"/>
            <a:ext cx="512885" cy="37074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292" dirty="0">
                <a:solidFill>
                  <a:prstClr val="white"/>
                </a:solidFill>
              </a:rPr>
              <a:t>10</a:t>
            </a:r>
          </a:p>
        </p:txBody>
      </p:sp>
      <p:sp>
        <p:nvSpPr>
          <p:cNvPr id="65" name="Oval 64"/>
          <p:cNvSpPr/>
          <p:nvPr/>
        </p:nvSpPr>
        <p:spPr>
          <a:xfrm>
            <a:off x="3149112" y="4972051"/>
            <a:ext cx="266700" cy="34729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292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66" name="Oval 65"/>
          <p:cNvSpPr/>
          <p:nvPr/>
        </p:nvSpPr>
        <p:spPr>
          <a:xfrm>
            <a:off x="2933700" y="1576754"/>
            <a:ext cx="266700" cy="34729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292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67" name="Oval 66"/>
          <p:cNvSpPr/>
          <p:nvPr/>
        </p:nvSpPr>
        <p:spPr>
          <a:xfrm>
            <a:off x="3738196" y="3689839"/>
            <a:ext cx="266700" cy="34729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292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68" name="Oval 67"/>
          <p:cNvSpPr/>
          <p:nvPr/>
        </p:nvSpPr>
        <p:spPr>
          <a:xfrm>
            <a:off x="7715251" y="1191358"/>
            <a:ext cx="266700" cy="34729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292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73" name="Oval 72"/>
          <p:cNvSpPr/>
          <p:nvPr/>
        </p:nvSpPr>
        <p:spPr>
          <a:xfrm>
            <a:off x="5476143" y="2136531"/>
            <a:ext cx="266700" cy="34729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292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75" name="Oval 74"/>
          <p:cNvSpPr/>
          <p:nvPr/>
        </p:nvSpPr>
        <p:spPr>
          <a:xfrm>
            <a:off x="6997212" y="3981451"/>
            <a:ext cx="266700" cy="34729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292" dirty="0">
                <a:solidFill>
                  <a:prstClr val="white"/>
                </a:solidFill>
              </a:rPr>
              <a:t>7</a:t>
            </a:r>
          </a:p>
        </p:txBody>
      </p:sp>
      <p:cxnSp>
        <p:nvCxnSpPr>
          <p:cNvPr id="15" name="Elbow Connector 14"/>
          <p:cNvCxnSpPr>
            <a:stCxn id="16405" idx="1"/>
          </p:cNvCxnSpPr>
          <p:nvPr/>
        </p:nvCxnSpPr>
        <p:spPr>
          <a:xfrm rot="10800000" flipV="1">
            <a:off x="4674577" y="2535116"/>
            <a:ext cx="1714500" cy="1269023"/>
          </a:xfrm>
          <a:prstGeom prst="bentConnector3">
            <a:avLst>
              <a:gd name="adj1" fmla="val 93077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6049108" y="4678973"/>
            <a:ext cx="266700" cy="34583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292" dirty="0">
                <a:solidFill>
                  <a:prstClr val="white"/>
                </a:solidFill>
              </a:rPr>
              <a:t>8</a:t>
            </a:r>
          </a:p>
        </p:txBody>
      </p:sp>
      <p:sp>
        <p:nvSpPr>
          <p:cNvPr id="77" name="Oval 76"/>
          <p:cNvSpPr/>
          <p:nvPr/>
        </p:nvSpPr>
        <p:spPr>
          <a:xfrm>
            <a:off x="6119447" y="5392615"/>
            <a:ext cx="266700" cy="34729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292" dirty="0">
                <a:solidFill>
                  <a:prstClr val="white"/>
                </a:solidFill>
              </a:rPr>
              <a:t>9</a:t>
            </a:r>
          </a:p>
        </p:txBody>
      </p:sp>
      <p:sp>
        <p:nvSpPr>
          <p:cNvPr id="78" name="Oval 77"/>
          <p:cNvSpPr/>
          <p:nvPr/>
        </p:nvSpPr>
        <p:spPr>
          <a:xfrm>
            <a:off x="212482" y="4656992"/>
            <a:ext cx="559776" cy="40591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292" dirty="0">
                <a:solidFill>
                  <a:prstClr val="white"/>
                </a:solidFill>
              </a:rPr>
              <a:t>10</a:t>
            </a:r>
          </a:p>
        </p:txBody>
      </p:sp>
      <p:sp>
        <p:nvSpPr>
          <p:cNvPr id="79" name="Oval 78"/>
          <p:cNvSpPr/>
          <p:nvPr/>
        </p:nvSpPr>
        <p:spPr>
          <a:xfrm>
            <a:off x="4189536" y="4632082"/>
            <a:ext cx="266700" cy="34729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292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80" name="Oval 79"/>
          <p:cNvSpPr/>
          <p:nvPr/>
        </p:nvSpPr>
        <p:spPr>
          <a:xfrm>
            <a:off x="6060831" y="1979735"/>
            <a:ext cx="266700" cy="34729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292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2" name="Cloud 1"/>
          <p:cNvSpPr/>
          <p:nvPr/>
        </p:nvSpPr>
        <p:spPr>
          <a:xfrm>
            <a:off x="76200" y="2725617"/>
            <a:ext cx="1297598" cy="1160584"/>
          </a:xfrm>
          <a:prstGeom prst="cloud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solidFill>
                  <a:schemeClr val="tx1"/>
                </a:solidFill>
              </a:rPr>
              <a:t>Company</a:t>
            </a:r>
            <a:endParaRPr lang="en-US" sz="1300" b="1" dirty="0">
              <a:solidFill>
                <a:schemeClr val="tx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8229600" y="3062652"/>
            <a:ext cx="841985" cy="38393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92" dirty="0" smtClean="0">
                <a:solidFill>
                  <a:prstClr val="white"/>
                </a:solidFill>
              </a:rPr>
              <a:t>Investor</a:t>
            </a:r>
            <a:endParaRPr lang="en-US" sz="1292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497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3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7454464"/>
              </p:ext>
            </p:extLst>
          </p:nvPr>
        </p:nvGraphicFramePr>
        <p:xfrm>
          <a:off x="457200" y="1344420"/>
          <a:ext cx="8229600" cy="459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6248400"/>
              </a:tblGrid>
              <a:tr h="4069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934176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T+1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just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662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Registrar to get the electronic bid details from the stock exchanges by end of the day and give to SCSB</a:t>
                      </a:r>
                    </a:p>
                    <a:p>
                      <a:pPr marL="285750" marR="0" indent="-285750" algn="just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662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SCSBs to continue / begin blocking of funds 	</a:t>
                      </a:r>
                      <a:endParaRPr lang="en-US" dirty="0"/>
                    </a:p>
                  </a:txBody>
                  <a:tcPr anchor="ctr"/>
                </a:tc>
              </a:tr>
              <a:tr h="149006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T+2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just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662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Issuer, merchant banker and registrar submit relevant documents to stock exchange(s) </a:t>
                      </a:r>
                    </a:p>
                    <a:p>
                      <a:pPr marL="285750" marR="0" indent="-285750" algn="just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662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SCSBs send confirmation of funds blocked to registrar</a:t>
                      </a:r>
                    </a:p>
                    <a:p>
                      <a:pPr marL="285750" marR="0" indent="-285750" algn="just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662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Registrar reconciles compiled data from the stock exchange(s) and SCSBs</a:t>
                      </a:r>
                      <a:endParaRPr lang="en-US" dirty="0"/>
                    </a:p>
                  </a:txBody>
                  <a:tcPr anchor="ctr"/>
                </a:tc>
              </a:tr>
              <a:tr h="176801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T+3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en-US" sz="1662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Registrar to finalize basis of allotment and submit to designated stock exchange (DSE) for approval. 	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en-US" sz="1662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Designated Stock Exchange(s) to approve the basis of allotment </a:t>
                      </a:r>
                    </a:p>
                    <a:p>
                      <a:pPr marL="285750" marR="0" indent="-285750" algn="just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662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Registrar to prepare funds transfer schedule and issue funds transfer instructions to SCSBs 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b="0" dirty="0"/>
              <a:t>Streamlining Initial Public Offer Issue Process – Day wise </a:t>
            </a:r>
            <a:r>
              <a:rPr lang="en-US" altLang="en-US" sz="2400" b="0" dirty="0" smtClean="0"/>
              <a:t>activity</a:t>
            </a:r>
            <a:endParaRPr lang="en-US" sz="24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ED6E8EC-8411-4E54-82D5-26031B952883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82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8565792"/>
              </p:ext>
            </p:extLst>
          </p:nvPr>
        </p:nvGraphicFramePr>
        <p:xfrm>
          <a:off x="457200" y="963402"/>
          <a:ext cx="8229600" cy="5284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6096000"/>
              </a:tblGrid>
              <a:tr h="33437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205417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T+4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SCSBs credit funds in public issue account of the issuer who allotment.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Registrar/Issuer initiates corporate action for credit of shares to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allottees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Issuer and registrar file allotment details with DSE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Registrar sends bank-wise data of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allottees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amount due on shares allotted, if any, and balance amount to be unblocked to SCSBs. 	</a:t>
                      </a:r>
                      <a:endParaRPr lang="en-US" sz="1600" dirty="0"/>
                    </a:p>
                  </a:txBody>
                  <a:tcPr anchor="ctr"/>
                </a:tc>
              </a:tr>
              <a:tr h="254554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T+5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Registrar receives confirmation of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demat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credit from depositories.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Issuer/registrar file confirmation of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demat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credit, lock-in and issuance of instructions to unblock ASBA funds, with stock exchange(s). 	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Issuer make listing application to stock exchange(s) who give listing and trading permission. 	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Issuer, merchant banker and registrar publish allotment advertisement and stock exchange(s) issue commencement of trading notice. </a:t>
                      </a:r>
                      <a:endParaRPr lang="en-US" sz="1600" dirty="0"/>
                    </a:p>
                  </a:txBody>
                  <a:tcPr anchor="ctr"/>
                </a:tc>
              </a:tr>
              <a:tr h="3405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T+6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Trading commences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b="0" dirty="0"/>
              <a:t>Streamlining Initial Public Offer Issue Process </a:t>
            </a:r>
            <a:r>
              <a:rPr lang="en-US" altLang="en-US" sz="2400" b="0" dirty="0" smtClean="0"/>
              <a:t>– Day wise activity…contd.</a:t>
            </a:r>
            <a:endParaRPr lang="en-US" sz="24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ED6E8EC-8411-4E54-82D5-26031B952883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770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811ACD5-D2B1-481F-8913-7A9F25F1CB3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5" descr="C:\Documents and Settings\abhanu\Desktop\commercial-building-icon-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433538"/>
            <a:ext cx="1083170" cy="14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1245626"/>
            <a:ext cx="14335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38" y="1245626"/>
            <a:ext cx="1453462" cy="99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328" y="3679422"/>
            <a:ext cx="988743" cy="82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838" y="5192838"/>
            <a:ext cx="1069723" cy="106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83432"/>
            <a:ext cx="984250" cy="104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061947834"/>
              </p:ext>
            </p:extLst>
          </p:nvPr>
        </p:nvGraphicFramePr>
        <p:xfrm>
          <a:off x="457201" y="990599"/>
          <a:ext cx="2670591" cy="5248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Title 4"/>
          <p:cNvSpPr>
            <a:spLocks noGrp="1"/>
          </p:cNvSpPr>
          <p:nvPr>
            <p:ph type="title"/>
          </p:nvPr>
        </p:nvSpPr>
        <p:spPr>
          <a:xfrm>
            <a:off x="457200" y="146050"/>
            <a:ext cx="6927850" cy="757238"/>
          </a:xfrm>
        </p:spPr>
        <p:txBody>
          <a:bodyPr/>
          <a:lstStyle/>
          <a:p>
            <a:r>
              <a:rPr lang="en-US" sz="2400" b="0" dirty="0"/>
              <a:t>Offer </a:t>
            </a:r>
            <a:r>
              <a:rPr lang="en-US" sz="2400" b="0" dirty="0" smtClean="0"/>
              <a:t>For Sale (OFS)</a:t>
            </a:r>
            <a:endParaRPr lang="en-US" sz="2400" b="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733800" y="2250274"/>
            <a:ext cx="0" cy="1330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216052" y="2255277"/>
            <a:ext cx="1" cy="1370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408627" y="4111060"/>
            <a:ext cx="1286211" cy="6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172200" y="4862401"/>
            <a:ext cx="0" cy="284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5791200" y="3030916"/>
            <a:ext cx="0" cy="402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740007" y="5468471"/>
            <a:ext cx="12300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7970044" y="4612272"/>
            <a:ext cx="0" cy="85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8458200" y="4612272"/>
            <a:ext cx="0" cy="1263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6764562" y="5875575"/>
            <a:ext cx="16936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6172200" y="3030916"/>
            <a:ext cx="0" cy="402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733800" y="4612272"/>
            <a:ext cx="0" cy="1263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3733800" y="5875575"/>
            <a:ext cx="18243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4216052" y="5468471"/>
            <a:ext cx="14787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4216052" y="4612272"/>
            <a:ext cx="0" cy="856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ounded Rectangle 90"/>
          <p:cNvSpPr/>
          <p:nvPr/>
        </p:nvSpPr>
        <p:spPr>
          <a:xfrm>
            <a:off x="4408627" y="4286759"/>
            <a:ext cx="760056" cy="32015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 smtClean="0"/>
              <a:t>Broker</a:t>
            </a:r>
            <a:endParaRPr lang="en-US" sz="1400" dirty="0"/>
          </a:p>
        </p:txBody>
      </p:sp>
      <p:sp>
        <p:nvSpPr>
          <p:cNvPr id="92" name="Rounded Rectangle 91"/>
          <p:cNvSpPr/>
          <p:nvPr/>
        </p:nvSpPr>
        <p:spPr>
          <a:xfrm>
            <a:off x="6734175" y="1066800"/>
            <a:ext cx="962025" cy="30480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 smtClean="0"/>
              <a:t>Investor</a:t>
            </a:r>
            <a:endParaRPr lang="en-US" sz="1400" dirty="0"/>
          </a:p>
        </p:txBody>
      </p:sp>
      <p:sp>
        <p:nvSpPr>
          <p:cNvPr id="93" name="Rounded Rectangle 92"/>
          <p:cNvSpPr/>
          <p:nvPr/>
        </p:nvSpPr>
        <p:spPr>
          <a:xfrm>
            <a:off x="3733800" y="5983009"/>
            <a:ext cx="1836041" cy="255873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 smtClean="0"/>
              <a:t>Clearing Corporation</a:t>
            </a:r>
            <a:endParaRPr lang="en-US" sz="1400" dirty="0"/>
          </a:p>
        </p:txBody>
      </p:sp>
      <p:sp>
        <p:nvSpPr>
          <p:cNvPr id="94" name="Rounded Rectangle 93"/>
          <p:cNvSpPr/>
          <p:nvPr/>
        </p:nvSpPr>
        <p:spPr>
          <a:xfrm>
            <a:off x="6750995" y="3385467"/>
            <a:ext cx="905642" cy="240501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 smtClean="0"/>
              <a:t>Exchange</a:t>
            </a:r>
            <a:endParaRPr lang="en-US" sz="1400" dirty="0"/>
          </a:p>
        </p:txBody>
      </p:sp>
      <p:sp>
        <p:nvSpPr>
          <p:cNvPr id="95" name="Rounded Rectangle 94"/>
          <p:cNvSpPr/>
          <p:nvPr/>
        </p:nvSpPr>
        <p:spPr>
          <a:xfrm>
            <a:off x="6534445" y="2133600"/>
            <a:ext cx="1009355" cy="67966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 smtClean="0"/>
              <a:t>Merchant Banker/ RTA</a:t>
            </a:r>
            <a:endParaRPr lang="en-US" sz="1400" dirty="0"/>
          </a:p>
        </p:txBody>
      </p:sp>
      <p:sp>
        <p:nvSpPr>
          <p:cNvPr id="96" name="Rounded Rectangle 95"/>
          <p:cNvSpPr/>
          <p:nvPr/>
        </p:nvSpPr>
        <p:spPr>
          <a:xfrm>
            <a:off x="4529886" y="990600"/>
            <a:ext cx="1039955" cy="43347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 smtClean="0"/>
              <a:t>Promotor/Company</a:t>
            </a:r>
            <a:endParaRPr lang="en-US" sz="1400" dirty="0"/>
          </a:p>
        </p:txBody>
      </p:sp>
      <p:sp>
        <p:nvSpPr>
          <p:cNvPr id="42" name="Rounded Rectangle 41"/>
          <p:cNvSpPr/>
          <p:nvPr/>
        </p:nvSpPr>
        <p:spPr>
          <a:xfrm>
            <a:off x="6705600" y="4267200"/>
            <a:ext cx="962025" cy="663177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 smtClean="0"/>
              <a:t>Trading member Pool a/c</a:t>
            </a:r>
            <a:endParaRPr lang="en-US" sz="1400" dirty="0"/>
          </a:p>
        </p:txBody>
      </p:sp>
      <p:pic>
        <p:nvPicPr>
          <p:cNvPr id="4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121" y="3735247"/>
            <a:ext cx="988743" cy="82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>
            <a:endCxn id="8" idx="2"/>
          </p:cNvCxnSpPr>
          <p:nvPr/>
        </p:nvCxnSpPr>
        <p:spPr>
          <a:xfrm flipV="1">
            <a:off x="7970044" y="2255276"/>
            <a:ext cx="0" cy="1424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458200" y="2250274"/>
            <a:ext cx="0" cy="1429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6511305" y="4114800"/>
            <a:ext cx="11000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3365471" y="2519363"/>
            <a:ext cx="288925" cy="37623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1</a:t>
            </a:r>
          </a:p>
        </p:txBody>
      </p:sp>
      <p:sp>
        <p:nvSpPr>
          <p:cNvPr id="90" name="Oval 89"/>
          <p:cNvSpPr/>
          <p:nvPr/>
        </p:nvSpPr>
        <p:spPr>
          <a:xfrm>
            <a:off x="6248400" y="3052763"/>
            <a:ext cx="288925" cy="37623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/>
              <a:t>4</a:t>
            </a:r>
            <a:endParaRPr lang="en-US" sz="1400" dirty="0"/>
          </a:p>
        </p:txBody>
      </p:sp>
      <p:sp>
        <p:nvSpPr>
          <p:cNvPr id="98" name="Oval 97"/>
          <p:cNvSpPr/>
          <p:nvPr/>
        </p:nvSpPr>
        <p:spPr>
          <a:xfrm>
            <a:off x="6287581" y="4836715"/>
            <a:ext cx="288925" cy="37623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/>
              <a:t>5</a:t>
            </a:r>
            <a:endParaRPr lang="en-US" sz="1400" dirty="0"/>
          </a:p>
        </p:txBody>
      </p:sp>
      <p:sp>
        <p:nvSpPr>
          <p:cNvPr id="99" name="Oval 98"/>
          <p:cNvSpPr/>
          <p:nvPr/>
        </p:nvSpPr>
        <p:spPr>
          <a:xfrm>
            <a:off x="7315200" y="5061368"/>
            <a:ext cx="250539" cy="358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/>
              <a:t>6</a:t>
            </a:r>
            <a:endParaRPr lang="en-US" sz="1400" dirty="0"/>
          </a:p>
        </p:txBody>
      </p:sp>
      <p:sp>
        <p:nvSpPr>
          <p:cNvPr id="100" name="Oval 99"/>
          <p:cNvSpPr/>
          <p:nvPr/>
        </p:nvSpPr>
        <p:spPr>
          <a:xfrm>
            <a:off x="4343400" y="4876800"/>
            <a:ext cx="288925" cy="37623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/>
              <a:t>6</a:t>
            </a:r>
            <a:endParaRPr lang="en-US" sz="1400" dirty="0"/>
          </a:p>
        </p:txBody>
      </p:sp>
      <p:sp>
        <p:nvSpPr>
          <p:cNvPr id="102" name="Oval 101"/>
          <p:cNvSpPr/>
          <p:nvPr/>
        </p:nvSpPr>
        <p:spPr>
          <a:xfrm>
            <a:off x="4286943" y="2519363"/>
            <a:ext cx="288925" cy="37623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/>
              <a:t>7</a:t>
            </a:r>
            <a:endParaRPr lang="en-US" sz="1400" dirty="0"/>
          </a:p>
        </p:txBody>
      </p:sp>
      <p:sp>
        <p:nvSpPr>
          <p:cNvPr id="104" name="Oval 103"/>
          <p:cNvSpPr/>
          <p:nvPr/>
        </p:nvSpPr>
        <p:spPr>
          <a:xfrm>
            <a:off x="8534400" y="2877567"/>
            <a:ext cx="265646" cy="34086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105" name="Oval 104"/>
          <p:cNvSpPr/>
          <p:nvPr/>
        </p:nvSpPr>
        <p:spPr>
          <a:xfrm>
            <a:off x="6945533" y="3699669"/>
            <a:ext cx="288925" cy="37623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106" name="Oval 105"/>
          <p:cNvSpPr/>
          <p:nvPr/>
        </p:nvSpPr>
        <p:spPr>
          <a:xfrm>
            <a:off x="7339085" y="5918563"/>
            <a:ext cx="288925" cy="32031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52" name="Oval 51"/>
          <p:cNvSpPr/>
          <p:nvPr/>
        </p:nvSpPr>
        <p:spPr>
          <a:xfrm>
            <a:off x="3382996" y="4876800"/>
            <a:ext cx="288925" cy="37623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1</a:t>
            </a:r>
          </a:p>
        </p:txBody>
      </p:sp>
      <p:sp>
        <p:nvSpPr>
          <p:cNvPr id="53" name="Oval 52"/>
          <p:cNvSpPr/>
          <p:nvPr/>
        </p:nvSpPr>
        <p:spPr>
          <a:xfrm>
            <a:off x="4896249" y="3668687"/>
            <a:ext cx="288925" cy="37623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1</a:t>
            </a:r>
          </a:p>
        </p:txBody>
      </p:sp>
      <p:sp>
        <p:nvSpPr>
          <p:cNvPr id="55" name="Oval 54"/>
          <p:cNvSpPr/>
          <p:nvPr/>
        </p:nvSpPr>
        <p:spPr>
          <a:xfrm>
            <a:off x="5413243" y="3097052"/>
            <a:ext cx="288925" cy="37623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56" name="Oval 55"/>
          <p:cNvSpPr/>
          <p:nvPr/>
        </p:nvSpPr>
        <p:spPr>
          <a:xfrm>
            <a:off x="7643306" y="2903238"/>
            <a:ext cx="250539" cy="358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/>
              <a:t>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914165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3">
                                            <p:graphicEl>
                                              <a:dgm id="{4F875129-E1A1-4F13-961B-0F4B4049F44A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graphicEl>
                                              <a:dgm id="{4F875129-E1A1-4F13-961B-0F4B4049F44A}"/>
                                            </p:graphicEl>
                                          </p:spTgt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graphicEl>
                                              <a:dgm id="{CBA944FF-94F0-46CC-BDAE-7D157C7E7029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graphicEl>
                                              <a:dgm id="{CBA944FF-94F0-46CC-BDAE-7D157C7E7029}"/>
                                            </p:graphicEl>
                                          </p:spTgt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13">
                                            <p:graphicEl>
                                              <a:dgm id="{F06F8FAF-609B-4A2A-B7F0-B0BB46949F50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3">
                                            <p:graphicEl>
                                              <a:dgm id="{F06F8FAF-609B-4A2A-B7F0-B0BB46949F50}"/>
                                            </p:graphicEl>
                                          </p:spTgt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500" fill="hold"/>
                                        <p:tgtEl>
                                          <p:spTgt spid="13">
                                            <p:graphicEl>
                                              <a:dgm id="{F0E59AF9-9026-41BF-B0F2-5B20A926FEAC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500" fill="hold"/>
                                        <p:tgtEl>
                                          <p:spTgt spid="13">
                                            <p:graphicEl>
                                              <a:dgm id="{F0E59AF9-9026-41BF-B0F2-5B20A926FEAC}"/>
                                            </p:graphicEl>
                                          </p:spTgt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13">
                                            <p:graphicEl>
                                              <a:dgm id="{ADE95037-9686-435E-A9E8-5E01D6DFE503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500" fill="hold"/>
                                        <p:tgtEl>
                                          <p:spTgt spid="13">
                                            <p:graphicEl>
                                              <a:dgm id="{ADE95037-9686-435E-A9E8-5E01D6DFE503}"/>
                                            </p:graphicEl>
                                          </p:spTgt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13">
                                            <p:graphicEl>
                                              <a:dgm id="{86FD1A6B-6AB0-4787-B3C6-9A3CDA9CAEF2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500" fill="hold"/>
                                        <p:tgtEl>
                                          <p:spTgt spid="13">
                                            <p:graphicEl>
                                              <a:dgm id="{7C88C432-870B-4D23-9978-28034D22A1C5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500" fill="hold"/>
                                        <p:tgtEl>
                                          <p:spTgt spid="13">
                                            <p:graphicEl>
                                              <a:dgm id="{86FD1A6B-6AB0-4787-B3C6-9A3CDA9CAEF2}"/>
                                            </p:graphicEl>
                                          </p:spTgt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 uiExpand="1">
        <p:bldSub>
          <a:bldDgm bld="lvlOne"/>
        </p:bldSub>
      </p:bldGraphic>
      <p:bldGraphic spid="13" grpId="1" uiExpand="1">
        <p:bldSub>
          <a:bldDgm bld="lvlOne"/>
        </p:bldSub>
      </p:bldGraphic>
      <p:bldGraphic spid="13" grpId="2" uiExpand="1">
        <p:bldSub>
          <a:bldDgm bld="lvlOne"/>
        </p:bldSub>
      </p:bldGraphic>
      <p:bldGraphic spid="13" grpId="3" uiExpand="1">
        <p:bldSub>
          <a:bldDgm bld="lvlOne"/>
        </p:bldSub>
      </p:bldGraphic>
      <p:bldP spid="73" grpId="0" animBg="1"/>
      <p:bldP spid="90" grpId="0" uiExpand="1" animBg="1"/>
      <p:bldP spid="98" grpId="0" uiExpand="1" animBg="1"/>
      <p:bldP spid="99" grpId="0" uiExpand="1" animBg="1"/>
      <p:bldP spid="100" grpId="0" uiExpand="1" animBg="1"/>
      <p:bldP spid="102" grpId="0" uiExpand="1" animBg="1"/>
      <p:bldP spid="104" grpId="0" uiExpand="1" animBg="1"/>
      <p:bldP spid="105" grpId="0" uiExpand="1" animBg="1"/>
      <p:bldP spid="106" grpId="0" uiExpand="1" animBg="1"/>
      <p:bldP spid="52" grpId="0" animBg="1"/>
      <p:bldP spid="53" grpId="0" animBg="1"/>
      <p:bldP spid="55" grpId="0" uiExpand="1" animBg="1"/>
      <p:bldP spid="56" grpId="0" uiExpan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514667"/>
              </p:ext>
            </p:extLst>
          </p:nvPr>
        </p:nvGraphicFramePr>
        <p:xfrm>
          <a:off x="457200" y="1120394"/>
          <a:ext cx="8267700" cy="2308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6925"/>
                <a:gridCol w="1781175"/>
                <a:gridCol w="2628900"/>
                <a:gridCol w="1790700"/>
              </a:tblGrid>
              <a:tr h="370840">
                <a:tc gridSpan="4">
                  <a:txBody>
                    <a:bodyPr/>
                    <a:lstStyle/>
                    <a:p>
                      <a:pPr marL="0" marR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COAL INDIA LTD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Issue Date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January 30, 2015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 Consideration (</a:t>
                      </a:r>
                      <a:r>
                        <a:rPr lang="en-US" b="1" dirty="0" err="1" smtClean="0"/>
                        <a:t>Rs</a:t>
                      </a:r>
                      <a:r>
                        <a:rPr lang="en-US" b="1" dirty="0" smtClean="0"/>
                        <a:t>. Cr)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22,557.62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Retail Issue Size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126,327,288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Cumulative Quantity (Retail)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55,647,668 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Non Retail Issue Size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505,309,152 </a:t>
                      </a:r>
                    </a:p>
                    <a:p>
                      <a:pPr algn="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Cumulative Quantity(Non-Retail)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619,594,231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Issue Size (shares)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631,636,440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Cumulative Quantity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675,241,899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 dirty="0" smtClean="0"/>
              <a:t>Cases</a:t>
            </a:r>
            <a:endParaRPr lang="en-US" sz="24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ED6E8EC-8411-4E54-82D5-26031B952883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702936"/>
              </p:ext>
            </p:extLst>
          </p:nvPr>
        </p:nvGraphicFramePr>
        <p:xfrm>
          <a:off x="419100" y="3657600"/>
          <a:ext cx="8267700" cy="2308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6925"/>
                <a:gridCol w="1781175"/>
                <a:gridCol w="2635624"/>
                <a:gridCol w="1783976"/>
              </a:tblGrid>
              <a:tr h="37084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62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RURAL ELECTRIFICATION CORPORATION LIMITED</a:t>
                      </a:r>
                      <a:endParaRPr lang="en-US" sz="1662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Issue Date: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April 8, 2015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 Consideration (</a:t>
                      </a:r>
                      <a:r>
                        <a:rPr lang="en-US" b="1" dirty="0" err="1" smtClean="0"/>
                        <a:t>Rs</a:t>
                      </a:r>
                      <a:r>
                        <a:rPr lang="en-US" b="1" dirty="0" smtClean="0"/>
                        <a:t>. Cr)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6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1610.09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Retail Issue Size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62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9,874,590</a:t>
                      </a:r>
                      <a:endParaRPr lang="en-US" sz="1662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Cumulative Quantity (Retail)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6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89,075,112</a:t>
                      </a:r>
                      <a:endParaRPr lang="en-US" sz="166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Non Retail Issue Size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62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39,498,360</a:t>
                      </a:r>
                      <a:endParaRPr lang="en-US" sz="1662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Cumulative Quantity(Non-Retail)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6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184,107,713</a:t>
                      </a:r>
                      <a:endParaRPr lang="en-US" sz="166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Issue Size (shares)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62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49,372,950</a:t>
                      </a:r>
                      <a:endParaRPr lang="en-US" sz="1662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Cumulative Quantity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6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273,182,825 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3875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90618"/>
              </p:ext>
            </p:extLst>
          </p:nvPr>
        </p:nvGraphicFramePr>
        <p:xfrm>
          <a:off x="457200" y="990601"/>
          <a:ext cx="8229600" cy="5181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 dirty="0" smtClean="0"/>
              <a:t>Acquisition Window – Salient Features</a:t>
            </a: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ED6E8EC-8411-4E54-82D5-26031B952883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71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811ACD5-D2B1-481F-8913-7A9F25F1CB3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5" descr="C:\Documents and Settings\abhanu\Desktop\commercial-building-icon-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837" y="3433538"/>
            <a:ext cx="1083170" cy="14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1245626"/>
            <a:ext cx="14335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38" y="1245626"/>
            <a:ext cx="1453462" cy="99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408" y="3626015"/>
            <a:ext cx="1181370" cy="98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838" y="5192838"/>
            <a:ext cx="1069723" cy="106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186" y="1983432"/>
            <a:ext cx="984250" cy="104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942904673"/>
              </p:ext>
            </p:extLst>
          </p:nvPr>
        </p:nvGraphicFramePr>
        <p:xfrm>
          <a:off x="457201" y="990599"/>
          <a:ext cx="2670591" cy="5248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Title 4"/>
          <p:cNvSpPr>
            <a:spLocks noGrp="1"/>
          </p:cNvSpPr>
          <p:nvPr>
            <p:ph type="title"/>
          </p:nvPr>
        </p:nvSpPr>
        <p:spPr>
          <a:xfrm>
            <a:off x="457200" y="146050"/>
            <a:ext cx="6927850" cy="757238"/>
          </a:xfrm>
        </p:spPr>
        <p:txBody>
          <a:bodyPr/>
          <a:lstStyle/>
          <a:p>
            <a:r>
              <a:rPr lang="en-US" b="0" dirty="0" smtClean="0"/>
              <a:t>Acquisition Window</a:t>
            </a:r>
            <a:endParaRPr lang="en-US" b="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733800" y="2255276"/>
            <a:ext cx="0" cy="1325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216052" y="2255277"/>
            <a:ext cx="1" cy="1370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572000" y="4111060"/>
            <a:ext cx="1122838" cy="8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172200" y="4862401"/>
            <a:ext cx="0" cy="284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5943600" y="3030916"/>
            <a:ext cx="0" cy="402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740007" y="5468471"/>
            <a:ext cx="12300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8" idx="2"/>
          </p:cNvCxnSpPr>
          <p:nvPr/>
        </p:nvCxnSpPr>
        <p:spPr>
          <a:xfrm flipV="1">
            <a:off x="7970044" y="2255276"/>
            <a:ext cx="0" cy="3213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8458200" y="2255276"/>
            <a:ext cx="0" cy="36202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6764562" y="5875575"/>
            <a:ext cx="16936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6335758" y="3030916"/>
            <a:ext cx="0" cy="402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733800" y="4612272"/>
            <a:ext cx="0" cy="1263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3733800" y="5875575"/>
            <a:ext cx="18243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4216052" y="5468471"/>
            <a:ext cx="14787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4216052" y="4612272"/>
            <a:ext cx="0" cy="856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3365471" y="2621524"/>
            <a:ext cx="288925" cy="37623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1</a:t>
            </a:r>
          </a:p>
        </p:txBody>
      </p:sp>
      <p:sp>
        <p:nvSpPr>
          <p:cNvPr id="82" name="Oval 81"/>
          <p:cNvSpPr/>
          <p:nvPr/>
        </p:nvSpPr>
        <p:spPr>
          <a:xfrm>
            <a:off x="3360738" y="4872715"/>
            <a:ext cx="288925" cy="37623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2</a:t>
            </a:r>
          </a:p>
        </p:txBody>
      </p:sp>
      <p:sp>
        <p:nvSpPr>
          <p:cNvPr id="83" name="Oval 82"/>
          <p:cNvSpPr/>
          <p:nvPr/>
        </p:nvSpPr>
        <p:spPr>
          <a:xfrm>
            <a:off x="5024219" y="4199132"/>
            <a:ext cx="288925" cy="37623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3</a:t>
            </a:r>
          </a:p>
        </p:txBody>
      </p:sp>
      <p:sp>
        <p:nvSpPr>
          <p:cNvPr id="84" name="Oval 83"/>
          <p:cNvSpPr/>
          <p:nvPr/>
        </p:nvSpPr>
        <p:spPr>
          <a:xfrm>
            <a:off x="5603853" y="3089092"/>
            <a:ext cx="287338" cy="37623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4</a:t>
            </a:r>
          </a:p>
        </p:txBody>
      </p:sp>
      <p:sp>
        <p:nvSpPr>
          <p:cNvPr id="85" name="Oval 84"/>
          <p:cNvSpPr/>
          <p:nvPr/>
        </p:nvSpPr>
        <p:spPr>
          <a:xfrm>
            <a:off x="6413037" y="3030916"/>
            <a:ext cx="288925" cy="37623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5</a:t>
            </a:r>
          </a:p>
        </p:txBody>
      </p:sp>
      <p:sp>
        <p:nvSpPr>
          <p:cNvPr id="86" name="Oval 85"/>
          <p:cNvSpPr/>
          <p:nvPr/>
        </p:nvSpPr>
        <p:spPr>
          <a:xfrm>
            <a:off x="6324600" y="4839105"/>
            <a:ext cx="288925" cy="37623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6</a:t>
            </a:r>
          </a:p>
        </p:txBody>
      </p:sp>
      <p:sp>
        <p:nvSpPr>
          <p:cNvPr id="87" name="Oval 86"/>
          <p:cNvSpPr/>
          <p:nvPr/>
        </p:nvSpPr>
        <p:spPr>
          <a:xfrm>
            <a:off x="8550275" y="4496478"/>
            <a:ext cx="288925" cy="37623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7</a:t>
            </a:r>
          </a:p>
        </p:txBody>
      </p:sp>
      <p:sp>
        <p:nvSpPr>
          <p:cNvPr id="88" name="Oval 87"/>
          <p:cNvSpPr/>
          <p:nvPr/>
        </p:nvSpPr>
        <p:spPr>
          <a:xfrm>
            <a:off x="4292516" y="4845061"/>
            <a:ext cx="288925" cy="37465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8</a:t>
            </a:r>
          </a:p>
        </p:txBody>
      </p:sp>
      <p:sp>
        <p:nvSpPr>
          <p:cNvPr id="89" name="Oval 88"/>
          <p:cNvSpPr/>
          <p:nvPr/>
        </p:nvSpPr>
        <p:spPr>
          <a:xfrm>
            <a:off x="4310524" y="2621524"/>
            <a:ext cx="287338" cy="37623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9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4572000" y="3316971"/>
            <a:ext cx="962025" cy="663177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 smtClean="0"/>
              <a:t>Trading member Pool a/c</a:t>
            </a:r>
            <a:endParaRPr lang="en-US" sz="1400" dirty="0"/>
          </a:p>
        </p:txBody>
      </p:sp>
      <p:sp>
        <p:nvSpPr>
          <p:cNvPr id="92" name="Rounded Rectangle 91"/>
          <p:cNvSpPr/>
          <p:nvPr/>
        </p:nvSpPr>
        <p:spPr>
          <a:xfrm>
            <a:off x="6734175" y="1066800"/>
            <a:ext cx="962025" cy="30480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 smtClean="0"/>
              <a:t>Acquirer</a:t>
            </a:r>
            <a:endParaRPr lang="en-US" sz="1400" dirty="0"/>
          </a:p>
        </p:txBody>
      </p:sp>
      <p:sp>
        <p:nvSpPr>
          <p:cNvPr id="93" name="Rounded Rectangle 92"/>
          <p:cNvSpPr/>
          <p:nvPr/>
        </p:nvSpPr>
        <p:spPr>
          <a:xfrm>
            <a:off x="3733800" y="5983009"/>
            <a:ext cx="1836041" cy="255873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 smtClean="0"/>
              <a:t>Clearing Corporation</a:t>
            </a:r>
            <a:endParaRPr lang="en-US" sz="1400" dirty="0"/>
          </a:p>
        </p:txBody>
      </p:sp>
      <p:sp>
        <p:nvSpPr>
          <p:cNvPr id="94" name="Rounded Rectangle 93"/>
          <p:cNvSpPr/>
          <p:nvPr/>
        </p:nvSpPr>
        <p:spPr>
          <a:xfrm>
            <a:off x="6602689" y="3843169"/>
            <a:ext cx="962025" cy="30480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 smtClean="0"/>
              <a:t>Exchange</a:t>
            </a:r>
            <a:endParaRPr lang="en-US" sz="1400" dirty="0"/>
          </a:p>
        </p:txBody>
      </p:sp>
      <p:sp>
        <p:nvSpPr>
          <p:cNvPr id="95" name="Rounded Rectangle 94"/>
          <p:cNvSpPr/>
          <p:nvPr/>
        </p:nvSpPr>
        <p:spPr>
          <a:xfrm>
            <a:off x="6610645" y="2215934"/>
            <a:ext cx="1009355" cy="67966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 smtClean="0"/>
              <a:t>Merchant Banker/ RTA</a:t>
            </a:r>
            <a:endParaRPr lang="en-US" sz="1400" dirty="0"/>
          </a:p>
        </p:txBody>
      </p:sp>
      <p:sp>
        <p:nvSpPr>
          <p:cNvPr id="96" name="Rounded Rectangle 95"/>
          <p:cNvSpPr/>
          <p:nvPr/>
        </p:nvSpPr>
        <p:spPr>
          <a:xfrm>
            <a:off x="4529886" y="1075886"/>
            <a:ext cx="1117884" cy="295714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 smtClean="0"/>
              <a:t>Shareholder</a:t>
            </a:r>
            <a:endParaRPr lang="en-US" sz="1400" dirty="0"/>
          </a:p>
        </p:txBody>
      </p:sp>
      <p:sp>
        <p:nvSpPr>
          <p:cNvPr id="97" name="Oval 96"/>
          <p:cNvSpPr/>
          <p:nvPr/>
        </p:nvSpPr>
        <p:spPr>
          <a:xfrm>
            <a:off x="7559675" y="4499136"/>
            <a:ext cx="288925" cy="37465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8525514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graphicEl>
                                              <a:dgm id="{4F875129-E1A1-4F13-961B-0F4B4049F44A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graphicEl>
                                              <a:dgm id="{CBA944FF-94F0-46CC-BDAE-7D157C7E7029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graphicEl>
                                              <a:dgm id="{4F875129-E1A1-4F13-961B-0F4B4049F44A}"/>
                                            </p:graphicEl>
                                          </p:spTgt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graphicEl>
                                              <a:dgm id="{F06F8FAF-609B-4A2A-B7F0-B0BB46949F50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graphicEl>
                                              <a:dgm id="{CBA944FF-94F0-46CC-BDAE-7D157C7E7029}"/>
                                            </p:graphicEl>
                                          </p:spTgt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graphicEl>
                                              <a:dgm id="{F0E59AF9-9026-41BF-B0F2-5B20A926FEAC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13">
                                            <p:graphicEl>
                                              <a:dgm id="{F06F8FAF-609B-4A2A-B7F0-B0BB46949F50}"/>
                                            </p:graphicEl>
                                          </p:spTgt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3">
                                            <p:graphicEl>
                                              <a:dgm id="{ADE95037-9686-435E-A9E8-5E01D6DFE503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500" fill="hold"/>
                                        <p:tgtEl>
                                          <p:spTgt spid="13">
                                            <p:graphicEl>
                                              <a:dgm id="{F0E59AF9-9026-41BF-B0F2-5B20A926FEAC}"/>
                                            </p:graphicEl>
                                          </p:spTgt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500" fill="hold"/>
                                        <p:tgtEl>
                                          <p:spTgt spid="13">
                                            <p:graphicEl>
                                              <a:dgm id="{86FD1A6B-6AB0-4787-B3C6-9A3CDA9CAEF2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13">
                                            <p:graphicEl>
                                              <a:dgm id="{ADE95037-9686-435E-A9E8-5E01D6DFE503}"/>
                                            </p:graphicEl>
                                          </p:spTgt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13">
                                            <p:graphicEl>
                                              <a:dgm id="{7C88C432-870B-4D23-9978-28034D22A1C5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500" fill="hold"/>
                                        <p:tgtEl>
                                          <p:spTgt spid="13">
                                            <p:graphicEl>
                                              <a:dgm id="{86FD1A6B-6AB0-4787-B3C6-9A3CDA9CAEF2}"/>
                                            </p:graphicEl>
                                          </p:spTgt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graphicEl>
                                              <a:dgm id="{5BFDC904-5033-46F5-9103-3656A2027FCF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500" fill="hold"/>
                                        <p:tgtEl>
                                          <p:spTgt spid="13">
                                            <p:graphicEl>
                                              <a:dgm id="{7C88C432-870B-4D23-9978-28034D22A1C5}"/>
                                            </p:graphicEl>
                                          </p:spTgt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500" fill="hold"/>
                                        <p:tgtEl>
                                          <p:spTgt spid="13">
                                            <p:graphicEl>
                                              <a:dgm id="{E0F96473-49F9-4E20-8469-EC6D1AF58CFB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500" fill="hold"/>
                                        <p:tgtEl>
                                          <p:spTgt spid="13">
                                            <p:graphicEl>
                                              <a:dgm id="{5BFDC904-5033-46F5-9103-3656A2027FCF}"/>
                                            </p:graphicEl>
                                          </p:spTgt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 uiExpand="1">
        <p:bldSub>
          <a:bldDgm bld="lvlOne"/>
        </p:bldSub>
      </p:bldGraphic>
      <p:bldGraphic spid="13" grpId="1" uiExpand="1">
        <p:bldSub>
          <a:bldDgm bld="lvlOne"/>
        </p:bldSub>
      </p:bldGraphic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5963680"/>
              </p:ext>
            </p:extLst>
          </p:nvPr>
        </p:nvGraphicFramePr>
        <p:xfrm>
          <a:off x="422030" y="1389184"/>
          <a:ext cx="8417169" cy="4935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422030" y="609600"/>
            <a:ext cx="129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0CCF78-780A-4EE1-B0BE-BD57E2B3DA6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483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15471" y="416859"/>
            <a:ext cx="5440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Initial Public Offer 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Issue in India - Statistics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9398750"/>
              </p:ext>
            </p:extLst>
          </p:nvPr>
        </p:nvGraphicFramePr>
        <p:xfrm>
          <a:off x="381000" y="990600"/>
          <a:ext cx="48768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5855848"/>
              </p:ext>
            </p:extLst>
          </p:nvPr>
        </p:nvGraphicFramePr>
        <p:xfrm>
          <a:off x="3276600" y="3563488"/>
          <a:ext cx="5257800" cy="26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178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925017"/>
              </p:ext>
            </p:extLst>
          </p:nvPr>
        </p:nvGraphicFramePr>
        <p:xfrm>
          <a:off x="457200" y="1143001"/>
          <a:ext cx="8229600" cy="480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 dirty="0" smtClean="0"/>
              <a:t>SME - Statistics</a:t>
            </a:r>
            <a:endParaRPr lang="en-US" sz="24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ED6E8EC-8411-4E54-82D5-26031B952883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846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8668183"/>
              </p:ext>
            </p:extLst>
          </p:nvPr>
        </p:nvGraphicFramePr>
        <p:xfrm>
          <a:off x="457200" y="992979"/>
          <a:ext cx="8229600" cy="2436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 dirty="0"/>
              <a:t>Offer For </a:t>
            </a:r>
            <a:r>
              <a:rPr lang="en-US" sz="2400" b="0" dirty="0" smtClean="0"/>
              <a:t>Sale - Statistics</a:t>
            </a: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ED6E8EC-8411-4E54-82D5-26031B952883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22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1495720"/>
              </p:ext>
            </p:extLst>
          </p:nvPr>
        </p:nvGraphicFramePr>
        <p:xfrm>
          <a:off x="4724401" y="3470278"/>
          <a:ext cx="3962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5768289"/>
              </p:ext>
            </p:extLst>
          </p:nvPr>
        </p:nvGraphicFramePr>
        <p:xfrm>
          <a:off x="457200" y="3470278"/>
          <a:ext cx="3886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557579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1409" y="424369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Offer to Buy</a:t>
            </a:r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4467088"/>
              </p:ext>
            </p:extLst>
          </p:nvPr>
        </p:nvGraphicFramePr>
        <p:xfrm>
          <a:off x="685800" y="1524000"/>
          <a:ext cx="7681991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ED6E8EC-8411-4E54-82D5-26031B952883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23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8404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2109A5-9DA9-4B28-ADF4-F3AE886FA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A72109A5-9DA9-4B28-ADF4-F3AE886FA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A72109A5-9DA9-4B28-ADF4-F3AE886FA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323420-6928-43AD-9481-A1271F13F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dgm id="{81323420-6928-43AD-9481-A1271F13F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81323420-6928-43AD-9481-A1271F13F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BE170C4-C1E1-4707-A48B-27676D4C6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4BE170C4-C1E1-4707-A48B-27676D4C6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4BE170C4-C1E1-4707-A48B-27676D4C6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477EDA-B543-4E79-B030-06655080B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1B477EDA-B543-4E79-B030-06655080B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1B477EDA-B543-4E79-B030-06655080B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4F6C4B-21DE-4DB1-8863-2DB79A3A1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654F6C4B-21DE-4DB1-8863-2DB79A3A1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654F6C4B-21DE-4DB1-8863-2DB79A3A1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738A42-4FE1-47CD-95E2-AE98CC37E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E5738A42-4FE1-47CD-95E2-AE98CC37E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graphicEl>
                                              <a:dgm id="{E5738A42-4FE1-47CD-95E2-AE98CC37E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CFDC3A-FBDA-4D05-8477-67E02A14B0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2DCFDC3A-FBDA-4D05-8477-67E02A14B0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2DCFDC3A-FBDA-4D05-8477-67E02A14B0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9DC411-5F5E-4F5B-B7A1-110010AEAD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B39DC411-5F5E-4F5B-B7A1-110010AEAD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B39DC411-5F5E-4F5B-B7A1-110010AEAD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7796EE-A723-474C-8E37-DA6CD7895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graphicEl>
                                              <a:dgm id="{F47796EE-A723-474C-8E37-DA6CD7895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graphicEl>
                                              <a:dgm id="{F47796EE-A723-474C-8E37-DA6CD7895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0777E3-3EE7-427E-A401-15608D336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graphicEl>
                                              <a:dgm id="{C40777E3-3EE7-427E-A401-15608D336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graphicEl>
                                              <a:dgm id="{C40777E3-3EE7-427E-A401-15608D336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16A7DF-4340-4620-B34D-79DDBD993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dgm id="{9216A7DF-4340-4620-B34D-79DDBD993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9216A7DF-4340-4620-B34D-79DDBD993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9D4486-652A-4700-B1C3-F5A04E9FD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graphicEl>
                                              <a:dgm id="{849D4486-652A-4700-B1C3-F5A04E9FD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graphicEl>
                                              <a:dgm id="{849D4486-652A-4700-B1C3-F5A04E9FD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1409" y="424369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Statistics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80401482"/>
              </p:ext>
            </p:extLst>
          </p:nvPr>
        </p:nvGraphicFramePr>
        <p:xfrm>
          <a:off x="755576" y="1397000"/>
          <a:ext cx="7550224" cy="416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lus 5"/>
          <p:cNvSpPr/>
          <p:nvPr/>
        </p:nvSpPr>
        <p:spPr>
          <a:xfrm>
            <a:off x="2413902" y="1817440"/>
            <a:ext cx="360040" cy="4320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lus 6"/>
          <p:cNvSpPr/>
          <p:nvPr/>
        </p:nvSpPr>
        <p:spPr>
          <a:xfrm>
            <a:off x="4331151" y="1813992"/>
            <a:ext cx="360040" cy="4320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qual 8"/>
          <p:cNvSpPr/>
          <p:nvPr/>
        </p:nvSpPr>
        <p:spPr>
          <a:xfrm>
            <a:off x="6248400" y="1892551"/>
            <a:ext cx="500191" cy="33659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ED6E8EC-8411-4E54-82D5-26031B952883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24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3302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B0121D-B13A-457F-BA37-7F5533349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29B0121D-B13A-457F-BA37-7F5533349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29B0121D-B13A-457F-BA37-7F5533349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E56197-6D40-43D8-BB60-961887EA7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15E56197-6D40-43D8-BB60-961887EA7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15E56197-6D40-43D8-BB60-961887EA7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69295F-95D0-4507-9EAC-C8FE872851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B569295F-95D0-4507-9EAC-C8FE872851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graphicEl>
                                              <a:dgm id="{B569295F-95D0-4507-9EAC-C8FE872851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E60960-EB1A-4EB6-A43F-71604BA49E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8AE60960-EB1A-4EB6-A43F-71604BA49E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8AE60960-EB1A-4EB6-A43F-71604BA49E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2FD5DD-EDB4-4322-A8F6-E488A12B4B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2F2FD5DD-EDB4-4322-A8F6-E488A12B4B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2F2FD5DD-EDB4-4322-A8F6-E488A12B4B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3B70E6-7E4B-4A82-B852-918412769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203B70E6-7E4B-4A82-B852-918412769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203B70E6-7E4B-4A82-B852-918412769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DC3F2A-C10B-473A-8CDC-EAC4861CC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E0DC3F2A-C10B-473A-8CDC-EAC4861CC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E0DC3F2A-C10B-473A-8CDC-EAC4861CC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C731A1-2ED5-40DD-B385-531EEB94F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C8C731A1-2ED5-40DD-B385-531EEB94F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C8C731A1-2ED5-40DD-B385-531EEB94F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B142E2-CEBA-4E5F-B961-C0CBDCAB7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82B142E2-CEBA-4E5F-B961-C0CBDCAB7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82B142E2-CEBA-4E5F-B961-C0CBDCAB7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52BADA-366B-498C-955B-F3DBC3A25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1E52BADA-366B-498C-955B-F3DBC3A25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1E52BADA-366B-498C-955B-F3DBC3A25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0E5326-F04C-4A68-9128-256851AAAC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CF0E5326-F04C-4A68-9128-256851AAAC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CF0E5326-F04C-4A68-9128-256851AAAC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1D445C-C53D-4531-97BE-0B15814F6C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8A1D445C-C53D-4531-97BE-0B15814F6C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8A1D445C-C53D-4531-97BE-0B15814F6C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6" grpId="0" animBg="1"/>
      <p:bldP spid="7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WordArt 2"/>
          <p:cNvSpPr>
            <a:spLocks noChangeArrowheads="1" noChangeShapeType="1" noTextEdit="1"/>
          </p:cNvSpPr>
          <p:nvPr/>
        </p:nvSpPr>
        <p:spPr bwMode="auto">
          <a:xfrm>
            <a:off x="3049588" y="4403725"/>
            <a:ext cx="3124200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N" sz="36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1466A4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Thank You</a:t>
            </a:r>
          </a:p>
        </p:txBody>
      </p:sp>
      <p:pic>
        <p:nvPicPr>
          <p:cNvPr id="30723" name="Picture 3" descr="Handsha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7550" y="1779588"/>
            <a:ext cx="2554288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B8C69D2-DF26-4756-91AE-ABFBC859E27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3046" y="1318846"/>
            <a:ext cx="7913077" cy="4783015"/>
          </a:xfrm>
        </p:spPr>
      </p:pic>
      <p:sp>
        <p:nvSpPr>
          <p:cNvPr id="102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 dirty="0">
                <a:solidFill>
                  <a:prstClr val="black"/>
                </a:solidFill>
                <a:ea typeface="+mn-ea"/>
              </a:rPr>
              <a:t>Exchange of Ideas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3B99512-0537-46C5-87AD-A047AD32DD4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824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Purpose of Stock Exchanges</a:t>
            </a:r>
            <a:endParaRPr lang="en-US" b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30CCF78-780A-4EE1-B0BE-BD57E2B3DA6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666012097"/>
              </p:ext>
            </p:extLst>
          </p:nvPr>
        </p:nvGraphicFramePr>
        <p:xfrm>
          <a:off x="672353" y="1066800"/>
          <a:ext cx="8001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1371600" y="3200400"/>
            <a:ext cx="2133600" cy="381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Primary Market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5791200" y="3200400"/>
            <a:ext cx="2133600" cy="381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Secondary Market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111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 dirty="0" smtClean="0"/>
              <a:t>Trading Process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AC06821-CE74-4AD9-B05D-89E9297CD15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4340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4458" y="2584939"/>
            <a:ext cx="1430215" cy="1140069"/>
          </a:xfrm>
        </p:spPr>
      </p:pic>
      <p:pic>
        <p:nvPicPr>
          <p:cNvPr id="1434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38" y="2628900"/>
            <a:ext cx="1295400" cy="108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920" y="4765431"/>
            <a:ext cx="1055077" cy="105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231" y="1216270"/>
            <a:ext cx="1477108" cy="10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8" y="1178169"/>
            <a:ext cx="1477108" cy="1014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712" y="2233246"/>
            <a:ext cx="1068265" cy="189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5" descr="C:\Documents and Settings\abhanu\Desktop\commercial-building-icon-4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77" y="4561743"/>
            <a:ext cx="1055077" cy="12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4" descr="C:\Documents and Settings\abhanu\Desktop\Bank-icon-25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23" y="4783016"/>
            <a:ext cx="1030166" cy="103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0" name="Elbow Connector 59"/>
          <p:cNvCxnSpPr>
            <a:endCxn id="14346" idx="0"/>
          </p:cNvCxnSpPr>
          <p:nvPr/>
        </p:nvCxnSpPr>
        <p:spPr>
          <a:xfrm>
            <a:off x="4826977" y="3358662"/>
            <a:ext cx="1349620" cy="1266092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4345" idx="3"/>
            <a:endCxn id="14340" idx="1"/>
          </p:cNvCxnSpPr>
          <p:nvPr/>
        </p:nvCxnSpPr>
        <p:spPr>
          <a:xfrm flipV="1">
            <a:off x="4826977" y="3154973"/>
            <a:ext cx="2117481" cy="278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14341" idx="0"/>
          </p:cNvCxnSpPr>
          <p:nvPr/>
        </p:nvCxnSpPr>
        <p:spPr>
          <a:xfrm>
            <a:off x="984738" y="2262554"/>
            <a:ext cx="0" cy="3663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7948246" y="2218593"/>
            <a:ext cx="0" cy="3663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4347" idx="3"/>
            <a:endCxn id="14342" idx="1"/>
          </p:cNvCxnSpPr>
          <p:nvPr/>
        </p:nvCxnSpPr>
        <p:spPr>
          <a:xfrm flipV="1">
            <a:off x="2261089" y="5292969"/>
            <a:ext cx="1488831" cy="58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4342" idx="3"/>
          </p:cNvCxnSpPr>
          <p:nvPr/>
        </p:nvCxnSpPr>
        <p:spPr>
          <a:xfrm>
            <a:off x="4804997" y="5292969"/>
            <a:ext cx="96275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14341" idx="3"/>
            <a:endCxn id="14345" idx="1"/>
          </p:cNvCxnSpPr>
          <p:nvPr/>
        </p:nvCxnSpPr>
        <p:spPr>
          <a:xfrm>
            <a:off x="1632439" y="3169628"/>
            <a:ext cx="2126274" cy="131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endCxn id="14342" idx="0"/>
          </p:cNvCxnSpPr>
          <p:nvPr/>
        </p:nvCxnSpPr>
        <p:spPr>
          <a:xfrm flipH="1">
            <a:off x="4277459" y="3931628"/>
            <a:ext cx="14654" cy="83380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2110154" y="1529861"/>
            <a:ext cx="703385" cy="281354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77" dirty="0"/>
              <a:t>Seller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201507" y="1540120"/>
            <a:ext cx="691662" cy="27109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77" dirty="0"/>
              <a:t>Buyer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206762" y="3780693"/>
            <a:ext cx="811823" cy="312127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77" dirty="0"/>
              <a:t>Broker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62708" y="3789484"/>
            <a:ext cx="827943" cy="287215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77" dirty="0"/>
              <a:t>Broker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798277" y="1846385"/>
            <a:ext cx="953966" cy="316523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77" dirty="0"/>
              <a:t>Exchange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44062" y="5820508"/>
            <a:ext cx="773723" cy="211015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77" dirty="0"/>
              <a:t>Bank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024554" y="5820508"/>
            <a:ext cx="2250831" cy="232997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77" dirty="0"/>
              <a:t>Clearing Corporation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151685" y="5776546"/>
            <a:ext cx="1374531" cy="276958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77" dirty="0"/>
              <a:t>Depository</a:t>
            </a:r>
          </a:p>
        </p:txBody>
      </p:sp>
      <p:sp>
        <p:nvSpPr>
          <p:cNvPr id="29" name="Oval 28"/>
          <p:cNvSpPr/>
          <p:nvPr/>
        </p:nvSpPr>
        <p:spPr>
          <a:xfrm>
            <a:off x="8128489" y="2250831"/>
            <a:ext cx="266700" cy="34729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77" dirty="0"/>
              <a:t>1</a:t>
            </a:r>
          </a:p>
        </p:txBody>
      </p:sp>
      <p:sp>
        <p:nvSpPr>
          <p:cNvPr id="30" name="Oval 29"/>
          <p:cNvSpPr/>
          <p:nvPr/>
        </p:nvSpPr>
        <p:spPr>
          <a:xfrm>
            <a:off x="2803282" y="2746131"/>
            <a:ext cx="265234" cy="34729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77" dirty="0"/>
              <a:t>2</a:t>
            </a:r>
          </a:p>
        </p:txBody>
      </p:sp>
      <p:sp>
        <p:nvSpPr>
          <p:cNvPr id="31" name="Oval 30"/>
          <p:cNvSpPr/>
          <p:nvPr/>
        </p:nvSpPr>
        <p:spPr>
          <a:xfrm>
            <a:off x="5594839" y="2741735"/>
            <a:ext cx="266700" cy="34583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77" dirty="0"/>
              <a:t>2</a:t>
            </a:r>
          </a:p>
        </p:txBody>
      </p:sp>
      <p:sp>
        <p:nvSpPr>
          <p:cNvPr id="32" name="Oval 31"/>
          <p:cNvSpPr/>
          <p:nvPr/>
        </p:nvSpPr>
        <p:spPr>
          <a:xfrm>
            <a:off x="4409343" y="4274528"/>
            <a:ext cx="266700" cy="34729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77" dirty="0"/>
              <a:t>3</a:t>
            </a:r>
          </a:p>
        </p:txBody>
      </p:sp>
      <p:sp>
        <p:nvSpPr>
          <p:cNvPr id="33" name="Oval 32"/>
          <p:cNvSpPr/>
          <p:nvPr/>
        </p:nvSpPr>
        <p:spPr>
          <a:xfrm>
            <a:off x="5142036" y="4892920"/>
            <a:ext cx="266700" cy="34729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77" dirty="0"/>
              <a:t>4</a:t>
            </a:r>
          </a:p>
        </p:txBody>
      </p:sp>
      <p:sp>
        <p:nvSpPr>
          <p:cNvPr id="34" name="Oval 33"/>
          <p:cNvSpPr/>
          <p:nvPr/>
        </p:nvSpPr>
        <p:spPr>
          <a:xfrm>
            <a:off x="2803282" y="4865077"/>
            <a:ext cx="265234" cy="34729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77" dirty="0"/>
              <a:t>4</a:t>
            </a:r>
          </a:p>
        </p:txBody>
      </p:sp>
      <p:sp>
        <p:nvSpPr>
          <p:cNvPr id="35" name="Oval 34"/>
          <p:cNvSpPr/>
          <p:nvPr/>
        </p:nvSpPr>
        <p:spPr>
          <a:xfrm>
            <a:off x="6283570" y="3868615"/>
            <a:ext cx="266700" cy="34729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77" dirty="0"/>
              <a:t>3</a:t>
            </a:r>
          </a:p>
        </p:txBody>
      </p:sp>
      <p:sp>
        <p:nvSpPr>
          <p:cNvPr id="36" name="Oval 35"/>
          <p:cNvSpPr/>
          <p:nvPr/>
        </p:nvSpPr>
        <p:spPr>
          <a:xfrm>
            <a:off x="2332893" y="2751992"/>
            <a:ext cx="266700" cy="34729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77" dirty="0"/>
              <a:t>6</a:t>
            </a:r>
          </a:p>
        </p:txBody>
      </p:sp>
      <p:sp>
        <p:nvSpPr>
          <p:cNvPr id="37" name="Oval 36"/>
          <p:cNvSpPr/>
          <p:nvPr/>
        </p:nvSpPr>
        <p:spPr>
          <a:xfrm>
            <a:off x="6068159" y="2727081"/>
            <a:ext cx="266700" cy="34583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77" dirty="0"/>
              <a:t>6</a:t>
            </a:r>
          </a:p>
        </p:txBody>
      </p:sp>
      <p:sp>
        <p:nvSpPr>
          <p:cNvPr id="38" name="Oval 37"/>
          <p:cNvSpPr/>
          <p:nvPr/>
        </p:nvSpPr>
        <p:spPr>
          <a:xfrm>
            <a:off x="1123951" y="2259623"/>
            <a:ext cx="266700" cy="34729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77" dirty="0"/>
              <a:t>7</a:t>
            </a:r>
          </a:p>
        </p:txBody>
      </p:sp>
      <p:sp>
        <p:nvSpPr>
          <p:cNvPr id="39" name="Oval 38"/>
          <p:cNvSpPr/>
          <p:nvPr/>
        </p:nvSpPr>
        <p:spPr>
          <a:xfrm>
            <a:off x="7526216" y="2227384"/>
            <a:ext cx="266700" cy="34729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77" dirty="0"/>
              <a:t>7</a:t>
            </a:r>
          </a:p>
        </p:txBody>
      </p:sp>
      <p:sp>
        <p:nvSpPr>
          <p:cNvPr id="40" name="Oval 39"/>
          <p:cNvSpPr/>
          <p:nvPr/>
        </p:nvSpPr>
        <p:spPr>
          <a:xfrm>
            <a:off x="594947" y="2259623"/>
            <a:ext cx="266700" cy="34729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77" dirty="0"/>
              <a:t>1</a:t>
            </a:r>
          </a:p>
        </p:txBody>
      </p:sp>
      <p:sp>
        <p:nvSpPr>
          <p:cNvPr id="41" name="Oval 40"/>
          <p:cNvSpPr/>
          <p:nvPr/>
        </p:nvSpPr>
        <p:spPr>
          <a:xfrm>
            <a:off x="3875943" y="4274528"/>
            <a:ext cx="266700" cy="34729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77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998717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8576" y="4491038"/>
            <a:ext cx="8229600" cy="1206500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 smtClean="0"/>
              <a:t>The </a:t>
            </a:r>
            <a:r>
              <a:rPr lang="en-US" b="1" dirty="0"/>
              <a:t>clearing </a:t>
            </a:r>
            <a:r>
              <a:rPr lang="en-US" b="1" dirty="0" smtClean="0"/>
              <a:t>banks </a:t>
            </a:r>
            <a:r>
              <a:rPr lang="en-US" b="1" dirty="0"/>
              <a:t>and the depositories provide the necessary interface between the custodians/clearing members for settlement of </a:t>
            </a:r>
            <a:r>
              <a:rPr lang="en-US" b="1" dirty="0" smtClean="0"/>
              <a:t>funds </a:t>
            </a:r>
            <a:r>
              <a:rPr lang="en-US" b="1" dirty="0"/>
              <a:t>and securities obligations of trading members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Clearing and Settlement - Purpose</a:t>
            </a: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811ACD5-D2B1-481F-8913-7A9F25F1CB3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61412150"/>
              </p:ext>
            </p:extLst>
          </p:nvPr>
        </p:nvGraphicFramePr>
        <p:xfrm>
          <a:off x="457200" y="903288"/>
          <a:ext cx="8229600" cy="2830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2397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Clearing and Settlement Process</a:t>
            </a: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811ACD5-D2B1-481F-8913-7A9F25F1CB3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335" y="968688"/>
            <a:ext cx="1068265" cy="16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" descr="C:\Documents and Settings\abhanu\Desktop\commercial-building-icon-4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49" y="2955172"/>
            <a:ext cx="1394009" cy="165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374" y="3162248"/>
            <a:ext cx="1349188" cy="144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 descr="C:\Documents and Settings\abhanu\Desktop\Bank-icon-25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38" y="2832952"/>
            <a:ext cx="1574683" cy="157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643" y="5135085"/>
            <a:ext cx="966157" cy="103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Straight Arrow Connector 41"/>
          <p:cNvCxnSpPr/>
          <p:nvPr/>
        </p:nvCxnSpPr>
        <p:spPr>
          <a:xfrm>
            <a:off x="4648200" y="2629726"/>
            <a:ext cx="0" cy="532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029200" y="4639851"/>
            <a:ext cx="0" cy="4367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5230562" y="1357000"/>
            <a:ext cx="1248251" cy="437173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77" dirty="0"/>
              <a:t>Exchange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5327804" y="4162968"/>
            <a:ext cx="1569859" cy="545365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77" dirty="0"/>
              <a:t>Clearing Corporation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006292" y="2555994"/>
            <a:ext cx="1374531" cy="276958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77" dirty="0"/>
              <a:t>Depository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8024098" y="4262467"/>
            <a:ext cx="967502" cy="614333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77" dirty="0" smtClean="0"/>
              <a:t>Clearing </a:t>
            </a:r>
          </a:p>
          <a:p>
            <a:pPr algn="ctr" eaLnBrk="1" hangingPunct="1">
              <a:defRPr/>
            </a:pPr>
            <a:r>
              <a:rPr lang="en-US" sz="1477" dirty="0" smtClean="0"/>
              <a:t>Bank</a:t>
            </a:r>
            <a:endParaRPr lang="en-US" sz="1477" dirty="0"/>
          </a:p>
        </p:txBody>
      </p:sp>
      <p:sp>
        <p:nvSpPr>
          <p:cNvPr id="59" name="Rounded Rectangle 58"/>
          <p:cNvSpPr/>
          <p:nvPr/>
        </p:nvSpPr>
        <p:spPr>
          <a:xfrm>
            <a:off x="5437438" y="5122530"/>
            <a:ext cx="1185367" cy="545365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77" dirty="0" smtClean="0"/>
              <a:t>Custodian / CM</a:t>
            </a:r>
            <a:endParaRPr lang="en-US" sz="1477" dirty="0"/>
          </a:p>
        </p:txBody>
      </p:sp>
      <p:sp>
        <p:nvSpPr>
          <p:cNvPr id="60" name="Oval 59"/>
          <p:cNvSpPr/>
          <p:nvPr/>
        </p:nvSpPr>
        <p:spPr>
          <a:xfrm>
            <a:off x="4838700" y="2667000"/>
            <a:ext cx="266700" cy="34729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77" dirty="0"/>
              <a:t>1</a:t>
            </a:r>
          </a:p>
        </p:txBody>
      </p:sp>
      <p:sp>
        <p:nvSpPr>
          <p:cNvPr id="61" name="Oval 60"/>
          <p:cNvSpPr/>
          <p:nvPr/>
        </p:nvSpPr>
        <p:spPr>
          <a:xfrm>
            <a:off x="5146860" y="4746064"/>
            <a:ext cx="266700" cy="34729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77" dirty="0" smtClean="0"/>
              <a:t>3</a:t>
            </a:r>
            <a:endParaRPr lang="en-US" sz="1477" dirty="0"/>
          </a:p>
        </p:txBody>
      </p:sp>
      <p:sp>
        <p:nvSpPr>
          <p:cNvPr id="62" name="Oval 61"/>
          <p:cNvSpPr/>
          <p:nvPr/>
        </p:nvSpPr>
        <p:spPr>
          <a:xfrm>
            <a:off x="4152900" y="4729291"/>
            <a:ext cx="266700" cy="34729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77" dirty="0" smtClean="0"/>
              <a:t>2</a:t>
            </a:r>
            <a:endParaRPr lang="en-US" sz="1477" dirty="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2347463" y="3352800"/>
            <a:ext cx="143047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347463" y="3962399"/>
            <a:ext cx="143047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334000" y="3352800"/>
            <a:ext cx="143047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334000" y="3962399"/>
            <a:ext cx="143047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4565255" y="4648200"/>
            <a:ext cx="6745" cy="4036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stCxn id="33" idx="2"/>
          </p:cNvCxnSpPr>
          <p:nvPr/>
        </p:nvCxnSpPr>
        <p:spPr>
          <a:xfrm rot="5400000">
            <a:off x="5728001" y="4089834"/>
            <a:ext cx="1659878" cy="229548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 flipV="1">
            <a:off x="5437438" y="4464270"/>
            <a:ext cx="1765924" cy="1263431"/>
          </a:xfrm>
          <a:prstGeom prst="bentConnector3">
            <a:avLst>
              <a:gd name="adj1" fmla="val 10016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6824577" y="5221565"/>
            <a:ext cx="266700" cy="34729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77" dirty="0" smtClean="0"/>
              <a:t>4</a:t>
            </a:r>
            <a:endParaRPr lang="en-US" sz="1477" dirty="0"/>
          </a:p>
        </p:txBody>
      </p:sp>
      <p:sp>
        <p:nvSpPr>
          <p:cNvPr id="80" name="Oval 79"/>
          <p:cNvSpPr/>
          <p:nvPr/>
        </p:nvSpPr>
        <p:spPr>
          <a:xfrm>
            <a:off x="7794928" y="5237574"/>
            <a:ext cx="568550" cy="34729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77" dirty="0" smtClean="0"/>
              <a:t>11</a:t>
            </a:r>
            <a:endParaRPr lang="en-US" sz="1477" dirty="0"/>
          </a:p>
        </p:txBody>
      </p:sp>
      <p:cxnSp>
        <p:nvCxnSpPr>
          <p:cNvPr id="82" name="Elbow Connector 81"/>
          <p:cNvCxnSpPr/>
          <p:nvPr/>
        </p:nvCxnSpPr>
        <p:spPr>
          <a:xfrm rot="10800000">
            <a:off x="1295402" y="4608623"/>
            <a:ext cx="2857499" cy="1458890"/>
          </a:xfrm>
          <a:prstGeom prst="bentConnector3">
            <a:avLst>
              <a:gd name="adj1" fmla="val 9988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>
            <a:stCxn id="31" idx="2"/>
          </p:cNvCxnSpPr>
          <p:nvPr/>
        </p:nvCxnSpPr>
        <p:spPr>
          <a:xfrm rot="16200000" flipH="1">
            <a:off x="2334554" y="3948920"/>
            <a:ext cx="1119080" cy="243848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>
          <a:xfrm>
            <a:off x="2904136" y="3573087"/>
            <a:ext cx="266700" cy="34729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77" dirty="0" smtClean="0"/>
              <a:t>6</a:t>
            </a:r>
            <a:endParaRPr lang="en-US" sz="1477" dirty="0"/>
          </a:p>
        </p:txBody>
      </p:sp>
      <p:sp>
        <p:nvSpPr>
          <p:cNvPr id="88" name="Oval 87"/>
          <p:cNvSpPr/>
          <p:nvPr/>
        </p:nvSpPr>
        <p:spPr>
          <a:xfrm>
            <a:off x="2899652" y="2919228"/>
            <a:ext cx="266700" cy="34729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77" dirty="0" smtClean="0"/>
              <a:t>8</a:t>
            </a:r>
            <a:endParaRPr lang="en-US" sz="1477" dirty="0"/>
          </a:p>
        </p:txBody>
      </p:sp>
      <p:sp>
        <p:nvSpPr>
          <p:cNvPr id="89" name="Oval 88"/>
          <p:cNvSpPr/>
          <p:nvPr/>
        </p:nvSpPr>
        <p:spPr>
          <a:xfrm>
            <a:off x="5878519" y="2939431"/>
            <a:ext cx="266700" cy="34729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77" dirty="0" smtClean="0"/>
              <a:t>9</a:t>
            </a:r>
            <a:endParaRPr lang="en-US" sz="1477" dirty="0"/>
          </a:p>
        </p:txBody>
      </p:sp>
      <p:sp>
        <p:nvSpPr>
          <p:cNvPr id="90" name="Oval 89"/>
          <p:cNvSpPr/>
          <p:nvPr/>
        </p:nvSpPr>
        <p:spPr>
          <a:xfrm>
            <a:off x="5878432" y="3557515"/>
            <a:ext cx="266700" cy="34729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77" dirty="0" smtClean="0"/>
              <a:t>7</a:t>
            </a:r>
            <a:endParaRPr lang="en-US" sz="1477" dirty="0"/>
          </a:p>
        </p:txBody>
      </p:sp>
      <p:sp>
        <p:nvSpPr>
          <p:cNvPr id="91" name="Oval 90"/>
          <p:cNvSpPr/>
          <p:nvPr/>
        </p:nvSpPr>
        <p:spPr>
          <a:xfrm>
            <a:off x="557626" y="5181600"/>
            <a:ext cx="584967" cy="34729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77" dirty="0" smtClean="0"/>
              <a:t>10</a:t>
            </a:r>
            <a:endParaRPr lang="en-US" sz="1477" dirty="0"/>
          </a:p>
        </p:txBody>
      </p:sp>
      <p:sp>
        <p:nvSpPr>
          <p:cNvPr id="92" name="Oval 91"/>
          <p:cNvSpPr/>
          <p:nvPr/>
        </p:nvSpPr>
        <p:spPr>
          <a:xfrm>
            <a:off x="1828800" y="5160771"/>
            <a:ext cx="266700" cy="34729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77" dirty="0" smtClean="0"/>
              <a:t>5</a:t>
            </a:r>
            <a:endParaRPr lang="en-US" sz="1477" dirty="0"/>
          </a:p>
        </p:txBody>
      </p:sp>
    </p:spTree>
    <p:extLst>
      <p:ext uri="{BB962C8B-B14F-4D97-AF65-F5344CB8AC3E}">
        <p14:creationId xmlns:p14="http://schemas.microsoft.com/office/powerpoint/2010/main" val="19571606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79" grpId="0" animBg="1"/>
      <p:bldP spid="80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71800" y="915988"/>
            <a:ext cx="5753100" cy="5421312"/>
          </a:xfrm>
        </p:spPr>
        <p:txBody>
          <a:bodyPr/>
          <a:lstStyle/>
          <a:p>
            <a:pPr algn="just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/>
              <a:t>T+2</a:t>
            </a:r>
            <a:r>
              <a:rPr lang="en-US" b="0" dirty="0" smtClean="0"/>
              <a:t> Rolling Settlement – </a:t>
            </a:r>
            <a:r>
              <a:rPr lang="en-US" b="0" dirty="0" err="1" smtClean="0"/>
              <a:t>T+1</a:t>
            </a:r>
            <a:r>
              <a:rPr lang="en-US" b="0" dirty="0" smtClean="0"/>
              <a:t> activities </a:t>
            </a:r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ED6E8EC-8411-4E54-82D5-26031B952883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649" y="2414912"/>
            <a:ext cx="1252044" cy="1252044"/>
          </a:xfrm>
          <a:prstGeom prst="rect">
            <a:avLst/>
          </a:prstGeom>
          <a:effectLst>
            <a:glow rad="101600">
              <a:srgbClr val="0070C0">
                <a:alpha val="40000"/>
              </a:srgb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832866"/>
            <a:ext cx="1287760" cy="1184421"/>
          </a:xfrm>
          <a:prstGeom prst="rect">
            <a:avLst/>
          </a:prstGeom>
          <a:effectLst>
            <a:glow rad="101600">
              <a:srgbClr val="0070C0">
                <a:alpha val="40000"/>
              </a:srgb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5739" y="3828099"/>
            <a:ext cx="1221924" cy="1187012"/>
          </a:xfrm>
          <a:prstGeom prst="rect">
            <a:avLst/>
          </a:prstGeom>
          <a:effectLst>
            <a:glow rad="101600">
              <a:srgbClr val="0070C0">
                <a:alpha val="40000"/>
              </a:srgb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785" y="5208146"/>
            <a:ext cx="1057908" cy="1051496"/>
          </a:xfrm>
          <a:prstGeom prst="rect">
            <a:avLst/>
          </a:prstGeom>
          <a:effectLst>
            <a:glow rad="101600">
              <a:srgbClr val="0070C0">
                <a:alpha val="40000"/>
              </a:srgbClr>
            </a:glow>
          </a:effectLst>
        </p:spPr>
      </p:pic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3857477718"/>
              </p:ext>
            </p:extLst>
          </p:nvPr>
        </p:nvGraphicFramePr>
        <p:xfrm>
          <a:off x="3722686" y="765046"/>
          <a:ext cx="4964114" cy="5330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3684" y="1009387"/>
            <a:ext cx="1220628" cy="1212490"/>
          </a:xfrm>
          <a:prstGeom prst="rect">
            <a:avLst/>
          </a:prstGeom>
          <a:effectLst>
            <a:glow rad="101600">
              <a:srgbClr val="0070C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495940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E985E490-3F20-4640-ABDD-5D49028DA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graphicEl>
                                              <a:dgm id="{E985E490-3F20-4640-ABDD-5D49028DA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graphicEl>
                                              <a:dgm id="{E985E490-3F20-4640-ABDD-5D49028DA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76CC91C-793A-422F-B709-B1C32583EC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graphicEl>
                                              <a:dgm id="{C76CC91C-793A-422F-B709-B1C32583EC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graphicEl>
                                              <a:dgm id="{C76CC91C-793A-422F-B709-B1C32583EC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8C322E83-9B5C-4246-B125-3D44666AC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graphicEl>
                                              <a:dgm id="{8C322E83-9B5C-4246-B125-3D44666AC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graphicEl>
                                              <a:dgm id="{8C322E83-9B5C-4246-B125-3D44666AC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93C79F4F-2A8B-4619-83D7-FD11FF3CB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>
                                            <p:graphicEl>
                                              <a:dgm id="{93C79F4F-2A8B-4619-83D7-FD11FF3CB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>
                                            <p:graphicEl>
                                              <a:dgm id="{93C79F4F-2A8B-4619-83D7-FD11FF3CB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 uiExpand="1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/>
              <a:t>T+2</a:t>
            </a:r>
            <a:r>
              <a:rPr lang="en-US" b="0" dirty="0" smtClean="0"/>
              <a:t> Rolling Settlement – </a:t>
            </a:r>
            <a:r>
              <a:rPr lang="en-US" b="0" dirty="0" err="1" smtClean="0"/>
              <a:t>T+2</a:t>
            </a:r>
            <a:r>
              <a:rPr lang="en-US" b="0" dirty="0" smtClean="0"/>
              <a:t> activities</a:t>
            </a:r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ED6E8EC-8411-4E54-82D5-26031B952883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358" y="1015559"/>
            <a:ext cx="1272134" cy="1195071"/>
          </a:xfrm>
          <a:prstGeom prst="rect">
            <a:avLst/>
          </a:prstGeom>
          <a:effectLst>
            <a:glow rad="101600">
              <a:srgbClr val="0070C0">
                <a:alpha val="40000"/>
              </a:srgb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358" y="2339374"/>
            <a:ext cx="1257300" cy="1187821"/>
          </a:xfrm>
          <a:prstGeom prst="rect">
            <a:avLst/>
          </a:prstGeom>
          <a:effectLst>
            <a:glow rad="101600">
              <a:srgbClr val="0070C0">
                <a:alpha val="40000"/>
              </a:srgb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521" y="3655939"/>
            <a:ext cx="1256137" cy="1193330"/>
          </a:xfrm>
          <a:prstGeom prst="rect">
            <a:avLst/>
          </a:prstGeom>
          <a:effectLst>
            <a:glow rad="101600">
              <a:srgbClr val="0070C0">
                <a:alpha val="40000"/>
              </a:srgb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358" y="5003395"/>
            <a:ext cx="1257300" cy="1238250"/>
          </a:xfrm>
          <a:prstGeom prst="rect">
            <a:avLst/>
          </a:prstGeom>
          <a:effectLst>
            <a:glow rad="101600">
              <a:srgbClr val="0070C0">
                <a:alpha val="40000"/>
              </a:srgbClr>
            </a:glow>
          </a:effectLst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8340645"/>
              </p:ext>
            </p:extLst>
          </p:nvPr>
        </p:nvGraphicFramePr>
        <p:xfrm>
          <a:off x="3175000" y="1143000"/>
          <a:ext cx="55245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3427167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985E490-3F20-4640-ABDD-5D49028DA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>
                                            <p:graphicEl>
                                              <a:dgm id="{E985E490-3F20-4640-ABDD-5D49028DA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graphicEl>
                                              <a:dgm id="{E985E490-3F20-4640-ABDD-5D49028DA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76CC91C-793A-422F-B709-B1C32583EC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graphicEl>
                                              <a:dgm id="{C76CC91C-793A-422F-B709-B1C32583EC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graphicEl>
                                              <a:dgm id="{C76CC91C-793A-422F-B709-B1C32583EC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C322E83-9B5C-4246-B125-3D44666AC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graphicEl>
                                              <a:dgm id="{8C322E83-9B5C-4246-B125-3D44666AC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graphicEl>
                                              <a:dgm id="{8C322E83-9B5C-4246-B125-3D44666AC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3C79F4F-2A8B-4619-83D7-FD11FF3CB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graphicEl>
                                              <a:dgm id="{93C79F4F-2A8B-4619-83D7-FD11FF3CB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graphicEl>
                                              <a:dgm id="{93C79F4F-2A8B-4619-83D7-FD11FF3CB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lvl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solidFill>
          <a:schemeClr val="accent1">
            <a:lumMod val="75000"/>
          </a:schemeClr>
        </a:solidFill>
      </a:spPr>
      <a:bodyPr anchor="ctr"/>
      <a:lstStyle>
        <a:defPPr algn="ctr">
          <a:defRPr sz="1400" b="1" dirty="0">
            <a:solidFill>
              <a:schemeClr val="bg1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BSE Templat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solidFill>
          <a:schemeClr val="accent1">
            <a:lumMod val="75000"/>
          </a:schemeClr>
        </a:solidFill>
      </a:spPr>
      <a:bodyPr anchor="ctr"/>
      <a:lstStyle>
        <a:defPPr algn="ctr">
          <a:defRPr sz="1400" b="1" dirty="0">
            <a:solidFill>
              <a:schemeClr val="bg1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BSE Templat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14326</TotalTime>
  <Words>1475</Words>
  <Application>Microsoft Office PowerPoint</Application>
  <PresentationFormat>On-screen Show (4:3)</PresentationFormat>
  <Paragraphs>385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宋体</vt:lpstr>
      <vt:lpstr>Arial</vt:lpstr>
      <vt:lpstr>Calibri</vt:lpstr>
      <vt:lpstr>Impact</vt:lpstr>
      <vt:lpstr>Tw Cen MT</vt:lpstr>
      <vt:lpstr>Wingdings</vt:lpstr>
      <vt:lpstr>Median</vt:lpstr>
      <vt:lpstr>BSE Template</vt:lpstr>
      <vt:lpstr>1_Median</vt:lpstr>
      <vt:lpstr>1_BSE Template</vt:lpstr>
      <vt:lpstr>PowerPoint Presentation</vt:lpstr>
      <vt:lpstr>PowerPoint Presentation</vt:lpstr>
      <vt:lpstr>Exchange of Ideas</vt:lpstr>
      <vt:lpstr>Purpose of Stock Exchanges</vt:lpstr>
      <vt:lpstr>Trading Process</vt:lpstr>
      <vt:lpstr>Clearing and Settlement - Purpose</vt:lpstr>
      <vt:lpstr>Clearing and Settlement Process</vt:lpstr>
      <vt:lpstr>T+2 Rolling Settlement – T+1 activities </vt:lpstr>
      <vt:lpstr>T+2 Rolling Settlement – T+2 activities</vt:lpstr>
      <vt:lpstr>Overview of Regulatory Framework </vt:lpstr>
      <vt:lpstr>Old Process of Initial Public Offer (T + 60 days)</vt:lpstr>
      <vt:lpstr>Initial Public Offer Issue Process (T + 12 days)</vt:lpstr>
      <vt:lpstr>Streamlining Initial Public Offer Issue Process (T + 6 days)</vt:lpstr>
      <vt:lpstr>Streamlining Initial Public Offer Issue Process – Day wise activity</vt:lpstr>
      <vt:lpstr>Streamlining Initial Public Offer Issue Process – Day wise activity…contd.</vt:lpstr>
      <vt:lpstr>Offer For Sale (OFS)</vt:lpstr>
      <vt:lpstr>Cases</vt:lpstr>
      <vt:lpstr>Acquisition Window – Salient Features</vt:lpstr>
      <vt:lpstr>Acquisition Window</vt:lpstr>
      <vt:lpstr>PowerPoint Presentation</vt:lpstr>
      <vt:lpstr>SME - Statistics</vt:lpstr>
      <vt:lpstr>Offer For Sale - Statistics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Capital markets in India – looking ahead</dc:title>
  <dc:creator>Ashwin Lalchandani</dc:creator>
  <cp:lastModifiedBy>Ashwin Lalchandani</cp:lastModifiedBy>
  <cp:revision>1163</cp:revision>
  <cp:lastPrinted>2016-01-12T07:00:20Z</cp:lastPrinted>
  <dcterms:created xsi:type="dcterms:W3CDTF">2006-08-16T00:00:00Z</dcterms:created>
  <dcterms:modified xsi:type="dcterms:W3CDTF">2016-01-15T12:44:38Z</dcterms:modified>
</cp:coreProperties>
</file>